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3" r:id="rId3"/>
    <p:sldId id="264" r:id="rId4"/>
    <p:sldId id="274" r:id="rId5"/>
    <p:sldId id="275" r:id="rId6"/>
    <p:sldId id="276" r:id="rId7"/>
    <p:sldId id="265" r:id="rId8"/>
    <p:sldId id="268" r:id="rId9"/>
    <p:sldId id="277" r:id="rId10"/>
    <p:sldId id="280" r:id="rId11"/>
    <p:sldId id="263" r:id="rId12"/>
    <p:sldId id="278" r:id="rId13"/>
    <p:sldId id="262" r:id="rId14"/>
    <p:sldId id="269" r:id="rId15"/>
    <p:sldId id="270" r:id="rId16"/>
    <p:sldId id="289" r:id="rId17"/>
    <p:sldId id="271" r:id="rId18"/>
    <p:sldId id="292" r:id="rId19"/>
    <p:sldId id="293" r:id="rId20"/>
    <p:sldId id="272" r:id="rId21"/>
    <p:sldId id="291" r:id="rId22"/>
    <p:sldId id="279" r:id="rId23"/>
    <p:sldId id="281" r:id="rId24"/>
    <p:sldId id="282" r:id="rId25"/>
    <p:sldId id="284" r:id="rId26"/>
    <p:sldId id="285" r:id="rId27"/>
    <p:sldId id="286" r:id="rId28"/>
    <p:sldId id="288" r:id="rId29"/>
    <p:sldId id="287" r:id="rId30"/>
    <p:sldId id="266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C0504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4" autoAdjust="0"/>
    <p:restoredTop sz="94660"/>
  </p:normalViewPr>
  <p:slideViewPr>
    <p:cSldViewPr>
      <p:cViewPr varScale="1">
        <p:scale>
          <a:sx n="122" d="100"/>
          <a:sy n="122" d="100"/>
        </p:scale>
        <p:origin x="163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"/>
          <a:stretch/>
        </p:blipFill>
        <p:spPr>
          <a:xfrm>
            <a:off x="539552" y="2424635"/>
            <a:ext cx="8604448" cy="3668661"/>
          </a:xfrm>
          <a:prstGeom prst="rect">
            <a:avLst/>
          </a:prstGeom>
        </p:spPr>
      </p:pic>
      <p:sp>
        <p:nvSpPr>
          <p:cNvPr id="7" name="Bande diagonale 6"/>
          <p:cNvSpPr/>
          <p:nvPr/>
        </p:nvSpPr>
        <p:spPr>
          <a:xfrm>
            <a:off x="0" y="0"/>
            <a:ext cx="8388424" cy="3212976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Triangle rectangle 5"/>
          <p:cNvSpPr/>
          <p:nvPr/>
        </p:nvSpPr>
        <p:spPr>
          <a:xfrm rot="10800000" flipH="1">
            <a:off x="0" y="0"/>
            <a:ext cx="8244408" cy="3212976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rectangle 10"/>
          <p:cNvSpPr/>
          <p:nvPr/>
        </p:nvSpPr>
        <p:spPr>
          <a:xfrm flipH="1">
            <a:off x="12575" y="6093296"/>
            <a:ext cx="9144000" cy="764704"/>
          </a:xfrm>
          <a:prstGeom prst="rtTriangle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"/>
          <a:stretch/>
        </p:blipFill>
        <p:spPr>
          <a:xfrm>
            <a:off x="539552" y="2424635"/>
            <a:ext cx="8604448" cy="3668661"/>
          </a:xfrm>
          <a:prstGeom prst="rect">
            <a:avLst/>
          </a:prstGeom>
        </p:spPr>
      </p:pic>
      <p:sp>
        <p:nvSpPr>
          <p:cNvPr id="12" name="Bande diagonale 11"/>
          <p:cNvSpPr/>
          <p:nvPr/>
        </p:nvSpPr>
        <p:spPr>
          <a:xfrm>
            <a:off x="0" y="0"/>
            <a:ext cx="8388424" cy="3212976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ande diagonale 12"/>
          <p:cNvSpPr/>
          <p:nvPr/>
        </p:nvSpPr>
        <p:spPr>
          <a:xfrm>
            <a:off x="-12479" y="-1"/>
            <a:ext cx="9144000" cy="3562469"/>
          </a:xfrm>
          <a:prstGeom prst="diagStrip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Triangle rectangle 13"/>
          <p:cNvSpPr/>
          <p:nvPr/>
        </p:nvSpPr>
        <p:spPr>
          <a:xfrm rot="10800000" flipH="1">
            <a:off x="-8254" y="-1"/>
            <a:ext cx="8244408" cy="3212976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rectangle 14"/>
          <p:cNvSpPr/>
          <p:nvPr/>
        </p:nvSpPr>
        <p:spPr>
          <a:xfrm flipH="1">
            <a:off x="12575" y="6093296"/>
            <a:ext cx="9144000" cy="764704"/>
          </a:xfrm>
          <a:prstGeom prst="rtTriangle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577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nde diagonale 6"/>
          <p:cNvSpPr/>
          <p:nvPr/>
        </p:nvSpPr>
        <p:spPr>
          <a:xfrm>
            <a:off x="0" y="0"/>
            <a:ext cx="8388424" cy="4581128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riangle rectangle 9"/>
          <p:cNvSpPr/>
          <p:nvPr/>
        </p:nvSpPr>
        <p:spPr>
          <a:xfrm rot="10800000" flipH="1">
            <a:off x="0" y="-2"/>
            <a:ext cx="8388424" cy="3562469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720" y="-891480"/>
            <a:ext cx="6833295" cy="4816371"/>
          </a:xfrm>
          <a:prstGeom prst="rect">
            <a:avLst/>
          </a:prstGeom>
        </p:spPr>
      </p:pic>
      <p:sp>
        <p:nvSpPr>
          <p:cNvPr id="9" name="Bande diagonale 8"/>
          <p:cNvSpPr/>
          <p:nvPr/>
        </p:nvSpPr>
        <p:spPr>
          <a:xfrm>
            <a:off x="0" y="0"/>
            <a:ext cx="9144000" cy="5013176"/>
          </a:xfrm>
          <a:prstGeom prst="diagStrip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ande diagonale 13"/>
          <p:cNvSpPr/>
          <p:nvPr/>
        </p:nvSpPr>
        <p:spPr>
          <a:xfrm>
            <a:off x="0" y="0"/>
            <a:ext cx="8388424" cy="4581128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riangle rectangle 14"/>
          <p:cNvSpPr/>
          <p:nvPr/>
        </p:nvSpPr>
        <p:spPr>
          <a:xfrm rot="10800000" flipH="1">
            <a:off x="0" y="-2"/>
            <a:ext cx="8388424" cy="3562469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339752" y="2506588"/>
            <a:ext cx="4464496" cy="2304256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2591780" y="2722091"/>
            <a:ext cx="3960440" cy="18732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720" y="-877349"/>
            <a:ext cx="6731855" cy="47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9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riangle rectangle 24"/>
          <p:cNvSpPr/>
          <p:nvPr/>
        </p:nvSpPr>
        <p:spPr>
          <a:xfrm flipH="1">
            <a:off x="8604447" y="6093296"/>
            <a:ext cx="539547" cy="764704"/>
          </a:xfrm>
          <a:prstGeom prst="rtTriangl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  <a:cs typeface="Arial" panose="020B0604020202020204" pitchFamily="34" charset="0"/>
              </a:defRPr>
            </a:lvl1pPr>
            <a:lvl2pPr>
              <a:defRPr>
                <a:latin typeface="Arial Narrow" panose="020B0606020202030204" pitchFamily="34" charset="0"/>
                <a:cs typeface="Arial" panose="020B0604020202020204" pitchFamily="34" charset="0"/>
              </a:defRPr>
            </a:lvl2pPr>
            <a:lvl3pPr>
              <a:defRPr>
                <a:latin typeface="Arial Narrow" panose="020B0606020202030204" pitchFamily="34" charset="0"/>
                <a:cs typeface="Arial" panose="020B0604020202020204" pitchFamily="34" charset="0"/>
              </a:defRPr>
            </a:lvl3pPr>
            <a:lvl4pPr>
              <a:defRPr>
                <a:latin typeface="Arial Narrow" panose="020B0606020202030204" pitchFamily="34" charset="0"/>
                <a:cs typeface="Arial" panose="020B0604020202020204" pitchFamily="34" charset="0"/>
              </a:defRPr>
            </a:lvl4pPr>
            <a:lvl5pPr>
              <a:defRPr>
                <a:latin typeface="Arial Narrow" panose="020B060602020203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EC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riangle rectangle 8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144016"/>
            <a:ext cx="8686800" cy="764704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sz="2800" smtClean="0">
                <a:latin typeface="Arial Narrow" panose="020B0606020202030204" pitchFamily="34" charset="0"/>
              </a:rPr>
              <a:t>Modifiez le style du titre</a:t>
            </a:r>
            <a:endParaRPr lang="fr-FR" sz="2800" dirty="0">
              <a:latin typeface="Arial Narrow" panose="020B0606020202030204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051720" y="6597352"/>
            <a:ext cx="1080120" cy="260648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Date</a:t>
            </a:r>
            <a:endParaRPr lang="fr-FR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3131840" y="6643163"/>
            <a:ext cx="72008" cy="21483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3239852" y="6597352"/>
            <a:ext cx="1080120" cy="260648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109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 diagonale 7"/>
          <p:cNvSpPr/>
          <p:nvPr/>
        </p:nvSpPr>
        <p:spPr>
          <a:xfrm>
            <a:off x="0" y="-2"/>
            <a:ext cx="9144000" cy="5733258"/>
          </a:xfrm>
          <a:prstGeom prst="diagStripe">
            <a:avLst/>
          </a:prstGeom>
          <a:solidFill>
            <a:srgbClr val="EC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ande diagonale 6"/>
          <p:cNvSpPr/>
          <p:nvPr/>
        </p:nvSpPr>
        <p:spPr>
          <a:xfrm>
            <a:off x="0" y="0"/>
            <a:ext cx="8460432" cy="5229200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Triangle rectangle 8"/>
          <p:cNvSpPr/>
          <p:nvPr/>
        </p:nvSpPr>
        <p:spPr>
          <a:xfrm flipH="1">
            <a:off x="0" y="-3"/>
            <a:ext cx="9144000" cy="5733257"/>
          </a:xfrm>
          <a:prstGeom prst="rtTriangle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rectangle 9"/>
          <p:cNvSpPr/>
          <p:nvPr/>
        </p:nvSpPr>
        <p:spPr>
          <a:xfrm rot="10800000" flipH="1">
            <a:off x="0" y="0"/>
            <a:ext cx="8244408" cy="3212976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949280"/>
            <a:ext cx="1739683" cy="698413"/>
          </a:xfrm>
          <a:prstGeom prst="rect">
            <a:avLst/>
          </a:prstGeom>
        </p:spPr>
      </p:pic>
      <p:sp>
        <p:nvSpPr>
          <p:cNvPr id="13" name="Bande diagonale 12"/>
          <p:cNvSpPr/>
          <p:nvPr/>
        </p:nvSpPr>
        <p:spPr>
          <a:xfrm>
            <a:off x="0" y="-2"/>
            <a:ext cx="9144000" cy="5733258"/>
          </a:xfrm>
          <a:prstGeom prst="diagStrip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ande diagonale 13"/>
          <p:cNvSpPr/>
          <p:nvPr/>
        </p:nvSpPr>
        <p:spPr>
          <a:xfrm>
            <a:off x="0" y="0"/>
            <a:ext cx="8460432" cy="5229200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riangle rectangle 14"/>
          <p:cNvSpPr/>
          <p:nvPr/>
        </p:nvSpPr>
        <p:spPr>
          <a:xfrm flipH="1">
            <a:off x="0" y="-3"/>
            <a:ext cx="9144000" cy="5733257"/>
          </a:xfrm>
          <a:prstGeom prst="rtTriangle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rectangle 15"/>
          <p:cNvSpPr/>
          <p:nvPr/>
        </p:nvSpPr>
        <p:spPr>
          <a:xfrm rot="10800000" flipH="1">
            <a:off x="0" y="0"/>
            <a:ext cx="8244408" cy="3212976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949280"/>
            <a:ext cx="1739683" cy="698413"/>
          </a:xfrm>
          <a:prstGeom prst="rect">
            <a:avLst/>
          </a:prstGeom>
        </p:spPr>
      </p:pic>
      <p:sp>
        <p:nvSpPr>
          <p:cNvPr id="18" name="Titre 1"/>
          <p:cNvSpPr>
            <a:spLocks noGrp="1"/>
          </p:cNvSpPr>
          <p:nvPr>
            <p:ph type="title" hasCustomPrompt="1"/>
          </p:nvPr>
        </p:nvSpPr>
        <p:spPr>
          <a:xfrm>
            <a:off x="0" y="5738305"/>
            <a:ext cx="4298391" cy="7647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/>
            <a:r>
              <a:rPr lang="fr-FR" sz="2800" dirty="0" smtClean="0">
                <a:latin typeface="Arial Narrow" panose="020B0606020202030204" pitchFamily="34" charset="0"/>
              </a:rPr>
              <a:t>Chapitre 2</a:t>
            </a:r>
            <a:endParaRPr lang="fr-FR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04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le rectangle 19"/>
          <p:cNvSpPr/>
          <p:nvPr/>
        </p:nvSpPr>
        <p:spPr>
          <a:xfrm flipH="1">
            <a:off x="8604447" y="6093296"/>
            <a:ext cx="539547" cy="764704"/>
          </a:xfrm>
          <a:prstGeom prst="rtTriangle">
            <a:avLst/>
          </a:prstGeom>
          <a:solidFill>
            <a:srgbClr val="EC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EC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rectangle 9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riangle rectangle 12"/>
          <p:cNvSpPr/>
          <p:nvPr/>
        </p:nvSpPr>
        <p:spPr>
          <a:xfrm flipH="1">
            <a:off x="8604447" y="6093296"/>
            <a:ext cx="539547" cy="764704"/>
          </a:xfrm>
          <a:prstGeom prst="rtTriangl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0" y="144016"/>
            <a:ext cx="8686800" cy="764704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sz="2800" smtClean="0">
                <a:latin typeface="Arial Narrow" panose="020B0606020202030204" pitchFamily="34" charset="0"/>
              </a:rPr>
              <a:t>Modifiez le style du titre</a:t>
            </a:r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29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051720" y="6597352"/>
            <a:ext cx="1080120" cy="260648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Date</a:t>
            </a:r>
            <a:endParaRPr lang="fr-FR" dirty="0"/>
          </a:p>
        </p:txBody>
      </p:sp>
      <p:sp>
        <p:nvSpPr>
          <p:cNvPr id="31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3239852" y="6597352"/>
            <a:ext cx="1080120" cy="260648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Titre</a:t>
            </a:r>
            <a:endParaRPr lang="fr-FR" dirty="0"/>
          </a:p>
        </p:txBody>
      </p:sp>
      <p:cxnSp>
        <p:nvCxnSpPr>
          <p:cNvPr id="32" name="Connecteur droit 31"/>
          <p:cNvCxnSpPr/>
          <p:nvPr/>
        </p:nvCxnSpPr>
        <p:spPr>
          <a:xfrm flipH="1">
            <a:off x="3131840" y="6643163"/>
            <a:ext cx="72008" cy="21483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2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rectangle 7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144016"/>
            <a:ext cx="8553128" cy="764704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sz="2800" smtClean="0">
                <a:latin typeface="Arial Narrow" panose="020B0606020202030204" pitchFamily="34" charset="0"/>
              </a:rPr>
              <a:t>Modifiez le style du titre</a:t>
            </a:r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916" y="1700808"/>
            <a:ext cx="3168352" cy="4536504"/>
          </a:xfrm>
          <a:prstGeom prst="rect">
            <a:avLst/>
          </a:prstGeom>
          <a:noFill/>
          <a:ln>
            <a:solidFill>
              <a:srgbClr val="DAC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83568" y="1484784"/>
            <a:ext cx="1872208" cy="360040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16016" y="1844824"/>
            <a:ext cx="3672408" cy="1872208"/>
          </a:xfrm>
          <a:prstGeom prst="rect">
            <a:avLst/>
          </a:prstGeom>
          <a:noFill/>
          <a:ln>
            <a:solidFill>
              <a:srgbClr val="443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716016" y="4221088"/>
            <a:ext cx="3744416" cy="20162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587530" y="4113076"/>
            <a:ext cx="1872208" cy="36004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 </a:t>
            </a:r>
            <a:endParaRPr lang="fr-FR" sz="2800" dirty="0"/>
          </a:p>
        </p:txBody>
      </p:sp>
      <p:sp>
        <p:nvSpPr>
          <p:cNvPr id="19" name="Triangle rectangle 18"/>
          <p:cNvSpPr/>
          <p:nvPr/>
        </p:nvSpPr>
        <p:spPr>
          <a:xfrm flipH="1">
            <a:off x="8604447" y="6093296"/>
            <a:ext cx="539547" cy="764704"/>
          </a:xfrm>
          <a:prstGeom prst="rtTriangl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1042988" y="1989138"/>
            <a:ext cx="2881312" cy="41036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4859338" y="4508500"/>
            <a:ext cx="3457575" cy="165735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Espace réservé pour une image  21"/>
          <p:cNvSpPr>
            <a:spLocks noGrp="1"/>
          </p:cNvSpPr>
          <p:nvPr>
            <p:ph type="pic" sz="quarter" idx="12"/>
          </p:nvPr>
        </p:nvSpPr>
        <p:spPr>
          <a:xfrm>
            <a:off x="4716016" y="1844824"/>
            <a:ext cx="3672408" cy="1872207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12776"/>
            <a:ext cx="1872208" cy="4320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0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4587530" y="4044528"/>
            <a:ext cx="1872208" cy="428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554026" y="1496608"/>
            <a:ext cx="1872208" cy="360040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29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4587530" y="1448780"/>
            <a:ext cx="1872208" cy="39604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2051720" y="6597352"/>
            <a:ext cx="1080120" cy="260648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Date</a:t>
            </a:r>
            <a:endParaRPr lang="fr-FR" dirty="0"/>
          </a:p>
        </p:txBody>
      </p:sp>
      <p:sp>
        <p:nvSpPr>
          <p:cNvPr id="34" name="Espace réservé du contenu 5"/>
          <p:cNvSpPr>
            <a:spLocks noGrp="1"/>
          </p:cNvSpPr>
          <p:nvPr>
            <p:ph sz="quarter" idx="17" hasCustomPrompt="1"/>
          </p:nvPr>
        </p:nvSpPr>
        <p:spPr>
          <a:xfrm>
            <a:off x="3239852" y="6597352"/>
            <a:ext cx="1080120" cy="260648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Titre</a:t>
            </a:r>
            <a:endParaRPr lang="fr-FR" dirty="0"/>
          </a:p>
        </p:txBody>
      </p:sp>
      <p:cxnSp>
        <p:nvCxnSpPr>
          <p:cNvPr id="35" name="Connecteur droit 34"/>
          <p:cNvCxnSpPr/>
          <p:nvPr/>
        </p:nvCxnSpPr>
        <p:spPr>
          <a:xfrm flipH="1">
            <a:off x="3131840" y="6643163"/>
            <a:ext cx="72008" cy="21483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69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/>
          <p:cNvSpPr>
            <a:spLocks noGrp="1"/>
          </p:cNvSpPr>
          <p:nvPr>
            <p:ph type="pic" sz="quarter" idx="14"/>
          </p:nvPr>
        </p:nvSpPr>
        <p:spPr>
          <a:xfrm>
            <a:off x="0" y="908050"/>
            <a:ext cx="9144000" cy="518524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144016"/>
            <a:ext cx="8599301" cy="764704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sz="2800" smtClean="0">
                <a:latin typeface="Arial Narrow" panose="020B0606020202030204" pitchFamily="34" charset="0"/>
              </a:rPr>
              <a:t>Modifiez le style du titre</a:t>
            </a:r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7" name="Triangle rectangle 16"/>
          <p:cNvSpPr/>
          <p:nvPr/>
        </p:nvSpPr>
        <p:spPr>
          <a:xfrm flipH="1">
            <a:off x="8614206" y="6093296"/>
            <a:ext cx="539547" cy="764704"/>
          </a:xfrm>
          <a:prstGeom prst="rtTriangl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932040" y="1628800"/>
            <a:ext cx="3672407" cy="273593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20" name="Espace réservé du texte 27"/>
          <p:cNvSpPr>
            <a:spLocks noGrp="1"/>
          </p:cNvSpPr>
          <p:nvPr>
            <p:ph type="body" sz="quarter" idx="13" hasCustomPrompt="1"/>
          </p:nvPr>
        </p:nvSpPr>
        <p:spPr>
          <a:xfrm>
            <a:off x="4644008" y="1340768"/>
            <a:ext cx="1872208" cy="424146"/>
          </a:xfrm>
          <a:solidFill>
            <a:srgbClr val="00B0F0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5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051720" y="6597352"/>
            <a:ext cx="1080120" cy="260648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Date</a:t>
            </a:r>
            <a:endParaRPr lang="fr-FR" dirty="0"/>
          </a:p>
        </p:txBody>
      </p:sp>
      <p:sp>
        <p:nvSpPr>
          <p:cNvPr id="27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3239852" y="6597352"/>
            <a:ext cx="1080120" cy="260648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Titre</a:t>
            </a:r>
            <a:endParaRPr lang="fr-FR" dirty="0"/>
          </a:p>
        </p:txBody>
      </p:sp>
      <p:cxnSp>
        <p:nvCxnSpPr>
          <p:cNvPr id="28" name="Connecteur droit 27"/>
          <p:cNvCxnSpPr/>
          <p:nvPr/>
        </p:nvCxnSpPr>
        <p:spPr>
          <a:xfrm flipH="1">
            <a:off x="3131840" y="6643163"/>
            <a:ext cx="72008" cy="21483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rectangle 7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144016"/>
            <a:ext cx="8686800" cy="764704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sz="2800" smtClean="0">
                <a:latin typeface="Arial Narrow" panose="020B0606020202030204" pitchFamily="34" charset="0"/>
              </a:rPr>
              <a:t>Modifiez le style du titre</a:t>
            </a:r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4916" y="1700808"/>
            <a:ext cx="3168352" cy="4536504"/>
          </a:xfrm>
          <a:prstGeom prst="rect">
            <a:avLst/>
          </a:prstGeom>
          <a:noFill/>
          <a:ln>
            <a:solidFill>
              <a:srgbClr val="DAC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83568" y="1484784"/>
            <a:ext cx="1872208" cy="360040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16016" y="1700808"/>
            <a:ext cx="3672408" cy="2016224"/>
          </a:xfrm>
          <a:prstGeom prst="rect">
            <a:avLst/>
          </a:prstGeom>
          <a:noFill/>
          <a:ln>
            <a:solidFill>
              <a:srgbClr val="443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587530" y="1520788"/>
            <a:ext cx="1872208" cy="360040"/>
          </a:xfrm>
          <a:prstGeom prst="rect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latin typeface="Arial Narrow" panose="020B0606020202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6016" y="4221088"/>
            <a:ext cx="3744416" cy="20162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587530" y="4113076"/>
            <a:ext cx="1872208" cy="36004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19" name="Triangle rectangle 18"/>
          <p:cNvSpPr/>
          <p:nvPr/>
        </p:nvSpPr>
        <p:spPr>
          <a:xfrm flipH="1">
            <a:off x="8604447" y="6093296"/>
            <a:ext cx="539547" cy="764704"/>
          </a:xfrm>
          <a:prstGeom prst="rtTriangl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texte 27"/>
          <p:cNvSpPr>
            <a:spLocks noGrp="1"/>
          </p:cNvSpPr>
          <p:nvPr>
            <p:ph type="body" sz="quarter" idx="13" hasCustomPrompt="1"/>
          </p:nvPr>
        </p:nvSpPr>
        <p:spPr>
          <a:xfrm>
            <a:off x="4587530" y="1484784"/>
            <a:ext cx="1872208" cy="39604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5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4587530" y="4077072"/>
            <a:ext cx="1872208" cy="39604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6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1412776"/>
            <a:ext cx="1872208" cy="4320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8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051720" y="6597352"/>
            <a:ext cx="1080120" cy="260648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Date</a:t>
            </a:r>
            <a:endParaRPr lang="fr-FR" dirty="0"/>
          </a:p>
        </p:txBody>
      </p:sp>
      <p:sp>
        <p:nvSpPr>
          <p:cNvPr id="30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3239852" y="6597352"/>
            <a:ext cx="1080120" cy="260648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Titre</a:t>
            </a:r>
            <a:endParaRPr lang="fr-FR" dirty="0"/>
          </a:p>
        </p:txBody>
      </p:sp>
      <p:cxnSp>
        <p:nvCxnSpPr>
          <p:cNvPr id="31" name="Connecteur droit 30"/>
          <p:cNvCxnSpPr/>
          <p:nvPr/>
        </p:nvCxnSpPr>
        <p:spPr>
          <a:xfrm flipH="1">
            <a:off x="3131840" y="6643163"/>
            <a:ext cx="72008" cy="21483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69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/>
          <p:cNvSpPr/>
          <p:nvPr/>
        </p:nvSpPr>
        <p:spPr>
          <a:xfrm rot="16200000" flipH="1">
            <a:off x="8567130" y="37318"/>
            <a:ext cx="614188" cy="5395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/>
          <p:cNvSpPr/>
          <p:nvPr/>
        </p:nvSpPr>
        <p:spPr>
          <a:xfrm flipH="1">
            <a:off x="8604447" y="6093296"/>
            <a:ext cx="539547" cy="764704"/>
          </a:xfrm>
          <a:prstGeom prst="rtTriangle">
            <a:avLst/>
          </a:prstGeom>
          <a:solidFill>
            <a:srgbClr val="DAC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28" y="6463143"/>
            <a:ext cx="28870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Espace réservé du contenu 5"/>
          <p:cNvSpPr>
            <a:spLocks noGrp="1"/>
          </p:cNvSpPr>
          <p:nvPr>
            <p:ph sz="quarter" idx="11" hasCustomPrompt="1"/>
          </p:nvPr>
        </p:nvSpPr>
        <p:spPr>
          <a:xfrm>
            <a:off x="2051720" y="6597352"/>
            <a:ext cx="1080120" cy="260648"/>
          </a:xfrm>
        </p:spPr>
        <p:txBody>
          <a:bodyPr>
            <a:noAutofit/>
          </a:bodyPr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Date</a:t>
            </a:r>
            <a:endParaRPr lang="fr-FR" dirty="0"/>
          </a:p>
        </p:txBody>
      </p:sp>
      <p:sp>
        <p:nvSpPr>
          <p:cNvPr id="29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3239852" y="6597352"/>
            <a:ext cx="1080120" cy="260648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sz="1200" dirty="0" smtClean="0"/>
              <a:t>Titre</a:t>
            </a:r>
            <a:endParaRPr lang="fr-FR" dirty="0"/>
          </a:p>
        </p:txBody>
      </p:sp>
      <p:cxnSp>
        <p:nvCxnSpPr>
          <p:cNvPr id="30" name="Connecteur droit 29"/>
          <p:cNvCxnSpPr/>
          <p:nvPr/>
        </p:nvCxnSpPr>
        <p:spPr>
          <a:xfrm flipH="1">
            <a:off x="3131840" y="6643163"/>
            <a:ext cx="72008" cy="214837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74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Arial Narrow" panose="020B060602020203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fr-FR" dirty="0" smtClean="0"/>
              <a:t>PCA &amp; t-SNE</a:t>
            </a:r>
          </a:p>
          <a:p>
            <a:pPr algn="ctr"/>
            <a:r>
              <a:rPr lang="fr-FR" dirty="0" err="1" smtClean="0"/>
              <a:t>Visualize</a:t>
            </a:r>
            <a:endParaRPr lang="fr-FR" dirty="0" smtClean="0"/>
          </a:p>
          <a:p>
            <a:pPr algn="ctr"/>
            <a:r>
              <a:rPr lang="fr-FR" dirty="0" smtClean="0"/>
              <a:t>Single-</a:t>
            </a:r>
            <a:r>
              <a:rPr lang="fr-FR" dirty="0" err="1" smtClean="0"/>
              <a:t>Cell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64" y="5988019"/>
            <a:ext cx="2434728" cy="609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60" y="5978637"/>
            <a:ext cx="1279000" cy="5265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34927"/>
            <a:ext cx="1008112" cy="509047"/>
          </a:xfrm>
          <a:prstGeom prst="rect">
            <a:avLst/>
          </a:prstGeom>
        </p:spPr>
      </p:pic>
      <p:sp>
        <p:nvSpPr>
          <p:cNvPr id="6" name="AutoShape 2" descr="Résultat de recherche d'images pour &quot;inria&quot;"/>
          <p:cNvSpPr>
            <a:spLocks noChangeAspect="1" noChangeArrowheads="1"/>
          </p:cNvSpPr>
          <p:nvPr/>
        </p:nvSpPr>
        <p:spPr bwMode="auto">
          <a:xfrm>
            <a:off x="1641064" y="63914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841349"/>
            <a:ext cx="1741736" cy="85490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40095" y="5517232"/>
            <a:ext cx="478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smtClean="0"/>
              <a:t>Hadrien LORENZO, PhD </a:t>
            </a:r>
            <a:r>
              <a:rPr lang="fr-FR" sz="2000" i="1" dirty="0" err="1" smtClean="0"/>
              <a:t>student</a:t>
            </a:r>
            <a:r>
              <a:rPr lang="fr-FR" sz="2000" i="1" dirty="0" smtClean="0"/>
              <a:t>, SISTM team</a:t>
            </a:r>
            <a:endParaRPr lang="fr-FR" sz="2000" i="1" dirty="0"/>
          </a:p>
        </p:txBody>
      </p:sp>
      <p:sp>
        <p:nvSpPr>
          <p:cNvPr id="9" name="Rectangle 8"/>
          <p:cNvSpPr/>
          <p:nvPr/>
        </p:nvSpPr>
        <p:spPr>
          <a:xfrm>
            <a:off x="0" y="479715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dirty="0" err="1"/>
              <a:t>Statistical</a:t>
            </a:r>
            <a:r>
              <a:rPr lang="fr-FR" sz="2000" b="1" dirty="0"/>
              <a:t> </a:t>
            </a:r>
            <a:r>
              <a:rPr lang="fr-FR" sz="2000" b="1" dirty="0" err="1"/>
              <a:t>analysis</a:t>
            </a:r>
            <a:r>
              <a:rPr lang="fr-FR" sz="2000" b="1" dirty="0"/>
              <a:t> of </a:t>
            </a:r>
            <a:r>
              <a:rPr lang="fr-FR" sz="2000" b="1" dirty="0" err="1"/>
              <a:t>big</a:t>
            </a:r>
            <a:r>
              <a:rPr lang="fr-FR" sz="2000" b="1" dirty="0"/>
              <a:t> </a:t>
            </a:r>
            <a:r>
              <a:rPr lang="fr-FR" sz="2000" b="1" dirty="0" smtClean="0"/>
              <a:t>data</a:t>
            </a:r>
          </a:p>
          <a:p>
            <a:pPr algn="ctr"/>
            <a:r>
              <a:rPr lang="fr-FR" sz="2000" b="1" dirty="0" smtClean="0"/>
              <a:t>in </a:t>
            </a:r>
            <a:r>
              <a:rPr lang="fr-FR" sz="2000" b="1" dirty="0" err="1"/>
              <a:t>systems</a:t>
            </a:r>
            <a:r>
              <a:rPr lang="fr-FR" sz="2000" b="1" dirty="0"/>
              <a:t> </a:t>
            </a:r>
            <a:r>
              <a:rPr lang="fr-FR" sz="2000" b="1" dirty="0" err="1"/>
              <a:t>immunology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47524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Prepare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12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501012" y="1943286"/>
            <a:ext cx="4608513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u="sng" dirty="0" err="1" smtClean="0"/>
              <a:t>Remove</a:t>
            </a:r>
            <a:r>
              <a:rPr lang="fr-FR" sz="2000" b="1" u="sng" dirty="0" smtClean="0"/>
              <a:t> batch </a:t>
            </a:r>
            <a:r>
              <a:rPr lang="fr-FR" sz="2000" b="1" u="sng" dirty="0" err="1" smtClean="0"/>
              <a:t>effects</a:t>
            </a:r>
            <a:r>
              <a:rPr lang="fr-FR" sz="2000" b="1" u="sng" dirty="0" smtClean="0"/>
              <a:t> :</a:t>
            </a:r>
          </a:p>
          <a:p>
            <a:pPr lvl="1" algn="ctr"/>
            <a:r>
              <a:rPr lang="fr-FR" sz="2000" dirty="0" err="1" smtClean="0"/>
              <a:t>Based</a:t>
            </a:r>
            <a:r>
              <a:rPr lang="fr-FR" sz="2000" dirty="0" smtClean="0"/>
              <a:t> on </a:t>
            </a:r>
            <a:r>
              <a:rPr lang="fr-FR" sz="2000" dirty="0" err="1" smtClean="0"/>
              <a:t>clinical</a:t>
            </a:r>
            <a:r>
              <a:rPr lang="fr-FR" sz="2000" dirty="0" smtClean="0"/>
              <a:t> design (if </a:t>
            </a:r>
            <a:r>
              <a:rPr lang="fr-FR" sz="2000" dirty="0" err="1" smtClean="0"/>
              <a:t>any</a:t>
            </a:r>
            <a:r>
              <a:rPr lang="fr-FR" sz="2000" dirty="0" smtClean="0"/>
              <a:t>…)</a:t>
            </a:r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2405814" y="4576737"/>
            <a:ext cx="2469147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PCA &amp; t-SNE</a:t>
            </a:r>
            <a:endParaRPr lang="fr-FR" sz="20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2000" b="1" dirty="0" err="1" smtClean="0"/>
              <a:t>Gaussian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models</a:t>
            </a:r>
            <a:endParaRPr lang="fr-FR" sz="2000" b="1" dirty="0" smtClean="0"/>
          </a:p>
        </p:txBody>
      </p:sp>
      <p:grpSp>
        <p:nvGrpSpPr>
          <p:cNvPr id="59" name="Groupe 58"/>
          <p:cNvGrpSpPr/>
          <p:nvPr/>
        </p:nvGrpSpPr>
        <p:grpSpPr>
          <a:xfrm>
            <a:off x="2348163" y="3055326"/>
            <a:ext cx="3605859" cy="949738"/>
            <a:chOff x="902124" y="2368659"/>
            <a:chExt cx="3605859" cy="949738"/>
          </a:xfrm>
        </p:grpSpPr>
        <p:sp>
          <p:nvSpPr>
            <p:cNvPr id="18" name="ZoneTexte 17"/>
            <p:cNvSpPr txBox="1"/>
            <p:nvPr/>
          </p:nvSpPr>
          <p:spPr>
            <a:xfrm>
              <a:off x="902124" y="2661033"/>
              <a:ext cx="3247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Non </a:t>
              </a:r>
              <a:r>
                <a:rPr lang="fr-FR" dirty="0" err="1" smtClean="0"/>
                <a:t>parametric</a:t>
              </a:r>
              <a:r>
                <a:rPr lang="fr-FR" b="1" dirty="0" smtClean="0"/>
                <a:t> </a:t>
              </a:r>
              <a:r>
                <a:rPr lang="fr-FR" dirty="0" smtClean="0"/>
                <a:t>: </a:t>
              </a:r>
              <a:r>
                <a:rPr lang="fr-FR" b="1" dirty="0" err="1" smtClean="0"/>
                <a:t>Voom</a:t>
              </a:r>
              <a:r>
                <a:rPr lang="fr-FR" b="1" dirty="0" smtClean="0"/>
                <a:t> + </a:t>
              </a:r>
              <a:r>
                <a:rPr lang="fr-FR" b="1" dirty="0" err="1" smtClean="0"/>
                <a:t>Limma</a:t>
              </a:r>
              <a:endParaRPr lang="fr-FR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902124" y="2368659"/>
              <a:ext cx="2793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Parametric</a:t>
              </a:r>
              <a:r>
                <a:rPr lang="fr-FR" dirty="0" smtClean="0"/>
                <a:t> : </a:t>
              </a:r>
              <a:r>
                <a:rPr lang="fr-FR" b="1" dirty="0" err="1" smtClean="0"/>
                <a:t>edgeR</a:t>
              </a:r>
              <a:r>
                <a:rPr lang="fr-FR" b="1" dirty="0"/>
                <a:t>, </a:t>
              </a:r>
              <a:r>
                <a:rPr lang="fr-FR" b="1" dirty="0" smtClean="0"/>
                <a:t>DESeq2</a:t>
              </a:r>
              <a:endParaRPr lang="fr-FR" dirty="0"/>
            </a:p>
            <a:p>
              <a:endParaRPr lang="fr-FR" dirty="0"/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902124" y="2949065"/>
              <a:ext cx="3605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Longitudinal &amp; model Free: </a:t>
              </a:r>
              <a:r>
                <a:rPr lang="fr-FR" b="1" dirty="0" err="1" smtClean="0"/>
                <a:t>tcgsaseq</a:t>
              </a:r>
              <a:endParaRPr lang="fr-FR" dirty="0"/>
            </a:p>
          </p:txBody>
        </p:sp>
      </p:grpSp>
      <p:sp>
        <p:nvSpPr>
          <p:cNvPr id="92" name="ZoneTexte 91"/>
          <p:cNvSpPr txBox="1"/>
          <p:nvPr/>
        </p:nvSpPr>
        <p:spPr>
          <a:xfrm>
            <a:off x="5025275" y="4582245"/>
            <a:ext cx="326024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Final transformation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2000" b="1" dirty="0" smtClean="0"/>
              <a:t>log-CPM</a:t>
            </a:r>
            <a:r>
              <a:rPr lang="fr-FR" sz="2000" dirty="0" smtClean="0"/>
              <a:t> for </a:t>
            </a:r>
            <a:r>
              <a:rPr lang="fr-FR" sz="2000" dirty="0" err="1" smtClean="0"/>
              <a:t>example</a:t>
            </a:r>
            <a:endParaRPr lang="fr-FR" sz="2000" dirty="0"/>
          </a:p>
        </p:txBody>
      </p:sp>
      <p:grpSp>
        <p:nvGrpSpPr>
          <p:cNvPr id="4" name="Groupe 3"/>
          <p:cNvGrpSpPr/>
          <p:nvPr/>
        </p:nvGrpSpPr>
        <p:grpSpPr>
          <a:xfrm>
            <a:off x="35153" y="1748217"/>
            <a:ext cx="8461283" cy="3985039"/>
            <a:chOff x="505228" y="2373264"/>
            <a:chExt cx="8461283" cy="3985039"/>
          </a:xfrm>
        </p:grpSpPr>
        <p:sp>
          <p:nvSpPr>
            <p:cNvPr id="38" name="Rectangle 37"/>
            <p:cNvSpPr/>
            <p:nvPr/>
          </p:nvSpPr>
          <p:spPr>
            <a:xfrm>
              <a:off x="2701815" y="2373264"/>
              <a:ext cx="6264696" cy="398503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505228" y="3400062"/>
              <a:ext cx="20136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Not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specific</a:t>
              </a: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 to </a:t>
              </a:r>
            </a:p>
            <a:p>
              <a:pPr algn="ctr"/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single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Cell</a:t>
              </a: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 RNA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Seq</a:t>
              </a:r>
              <a:endParaRPr lang="fr-FR" b="1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data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5323834" y="3150207"/>
            <a:ext cx="3136620" cy="764317"/>
            <a:chOff x="5313920" y="4656716"/>
            <a:chExt cx="3136620" cy="764317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3920" y="4656716"/>
              <a:ext cx="3136620" cy="209108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002" y="4955046"/>
              <a:ext cx="1592387" cy="21489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5542" y="5248224"/>
              <a:ext cx="2044907" cy="172809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2691218">
            <a:off x="6655262" y="1394349"/>
            <a:ext cx="2315910" cy="1200329"/>
          </a:xfrm>
          <a:prstGeom prst="rect">
            <a:avLst/>
          </a:prstGeom>
          <a:solidFill>
            <a:srgbClr val="00B0F0"/>
          </a:solidFill>
          <a:ln w="57150">
            <a:solidFill>
              <a:schemeClr val="accent2">
                <a:lumMod val="75000"/>
              </a:schemeClr>
            </a:solidFill>
          </a:ln>
          <a:effectLst>
            <a:softEdge rad="889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cap="none" spc="0" dirty="0" err="1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Think</a:t>
            </a:r>
            <a:endParaRPr lang="fr-FR" sz="3600" b="1" cap="none" spc="0" dirty="0" smtClean="0">
              <a:ln w="12700">
                <a:solidFill>
                  <a:srgbClr val="FF0000"/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fr-FR" sz="3600" b="1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PCA   ;) </a:t>
            </a:r>
            <a:endParaRPr lang="fr-FR" sz="3600" b="1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38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9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Prepare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13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333712" y="1267468"/>
            <a:ext cx="4608513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Remove</a:t>
            </a:r>
            <a:r>
              <a:rPr lang="fr-FR" sz="2000" dirty="0" smtClean="0"/>
              <a:t> </a:t>
            </a:r>
            <a:r>
              <a:rPr lang="fr-FR" sz="2000" b="1" dirty="0" smtClean="0"/>
              <a:t>0 and </a:t>
            </a:r>
            <a:r>
              <a:rPr lang="fr-FR" sz="2000" b="1" dirty="0" err="1" smtClean="0"/>
              <a:t>almost</a:t>
            </a:r>
            <a:r>
              <a:rPr lang="fr-FR" sz="2000" b="1" dirty="0" smtClean="0"/>
              <a:t> 0 count </a:t>
            </a:r>
            <a:r>
              <a:rPr lang="fr-FR" sz="2000" dirty="0" err="1" smtClean="0"/>
              <a:t>genes</a:t>
            </a:r>
            <a:endParaRPr lang="fr-FR" sz="2000" dirty="0" smtClean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2000" dirty="0" err="1" smtClean="0"/>
              <a:t>Genes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mean</a:t>
            </a:r>
            <a:r>
              <a:rPr lang="fr-FR" sz="2000" dirty="0" smtClean="0"/>
              <a:t> </a:t>
            </a:r>
            <a:r>
              <a:rPr lang="fr-FR" sz="2000" dirty="0" err="1" smtClean="0"/>
              <a:t>higher</a:t>
            </a:r>
            <a:r>
              <a:rPr lang="fr-FR" sz="2000" dirty="0" smtClean="0"/>
              <a:t> </a:t>
            </a:r>
            <a:r>
              <a:rPr lang="fr-FR" sz="2000" dirty="0" err="1" smtClean="0"/>
              <a:t>than</a:t>
            </a:r>
            <a:r>
              <a:rPr lang="fr-FR" sz="2000" dirty="0" smtClean="0"/>
              <a:t> a value</a:t>
            </a:r>
            <a:endParaRPr lang="fr-FR" sz="2000" dirty="0"/>
          </a:p>
        </p:txBody>
      </p:sp>
      <p:grpSp>
        <p:nvGrpSpPr>
          <p:cNvPr id="82" name="Groupe 81"/>
          <p:cNvGrpSpPr/>
          <p:nvPr/>
        </p:nvGrpSpPr>
        <p:grpSpPr>
          <a:xfrm>
            <a:off x="323528" y="2216172"/>
            <a:ext cx="2929890" cy="1201247"/>
            <a:chOff x="683568" y="4763097"/>
            <a:chExt cx="3600400" cy="1779995"/>
          </a:xfrm>
        </p:grpSpPr>
        <p:grpSp>
          <p:nvGrpSpPr>
            <p:cNvPr id="83" name="Groupe 82"/>
            <p:cNvGrpSpPr/>
            <p:nvPr/>
          </p:nvGrpSpPr>
          <p:grpSpPr>
            <a:xfrm>
              <a:off x="683568" y="5163761"/>
              <a:ext cx="3600400" cy="1379331"/>
              <a:chOff x="1547664" y="5163761"/>
              <a:chExt cx="3600400" cy="1379331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547664" y="5246949"/>
                <a:ext cx="3600400" cy="129614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ZoneTexte 86"/>
              <p:cNvSpPr txBox="1"/>
              <p:nvPr/>
            </p:nvSpPr>
            <p:spPr>
              <a:xfrm>
                <a:off x="1547664" y="5163761"/>
                <a:ext cx="3600400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b="1" dirty="0" smtClean="0"/>
                  <a:t>Initial</a:t>
                </a:r>
              </a:p>
              <a:p>
                <a:pPr algn="ctr"/>
                <a:r>
                  <a:rPr lang="fr-FR" sz="2800" b="1" dirty="0" smtClean="0"/>
                  <a:t>Count Matrix</a:t>
                </a:r>
                <a:endParaRPr lang="fr-FR" sz="2800" b="1" dirty="0"/>
              </a:p>
            </p:txBody>
          </p:sp>
        </p:grpSp>
        <p:cxnSp>
          <p:nvCxnSpPr>
            <p:cNvPr id="84" name="Connecteur droit avec flèche 83"/>
            <p:cNvCxnSpPr/>
            <p:nvPr/>
          </p:nvCxnSpPr>
          <p:spPr>
            <a:xfrm>
              <a:off x="683568" y="5106252"/>
              <a:ext cx="3600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Image 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667" y="4763097"/>
              <a:ext cx="1533153" cy="271147"/>
            </a:xfrm>
            <a:prstGeom prst="rect">
              <a:avLst/>
            </a:prstGeom>
          </p:spPr>
        </p:pic>
      </p:grpSp>
      <p:grpSp>
        <p:nvGrpSpPr>
          <p:cNvPr id="91" name="Groupe 90"/>
          <p:cNvGrpSpPr/>
          <p:nvPr/>
        </p:nvGrpSpPr>
        <p:grpSpPr>
          <a:xfrm>
            <a:off x="5222145" y="2216172"/>
            <a:ext cx="1380728" cy="1218991"/>
            <a:chOff x="5004048" y="4704184"/>
            <a:chExt cx="1800200" cy="1817840"/>
          </a:xfrm>
        </p:grpSpPr>
        <p:grpSp>
          <p:nvGrpSpPr>
            <p:cNvPr id="81" name="Groupe 80"/>
            <p:cNvGrpSpPr/>
            <p:nvPr/>
          </p:nvGrpSpPr>
          <p:grpSpPr>
            <a:xfrm>
              <a:off x="5004048" y="5085184"/>
              <a:ext cx="1800200" cy="1436840"/>
              <a:chOff x="683568" y="5106252"/>
              <a:chExt cx="1800200" cy="1436840"/>
            </a:xfrm>
          </p:grpSpPr>
          <p:grpSp>
            <p:nvGrpSpPr>
              <p:cNvPr id="67" name="Groupe 66"/>
              <p:cNvGrpSpPr/>
              <p:nvPr/>
            </p:nvGrpSpPr>
            <p:grpSpPr>
              <a:xfrm>
                <a:off x="683568" y="5235861"/>
                <a:ext cx="1800200" cy="1307231"/>
                <a:chOff x="1547664" y="5235861"/>
                <a:chExt cx="1800200" cy="1307231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547664" y="5246949"/>
                  <a:ext cx="1800200" cy="129614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2" name="ZoneTexte 61"/>
                <p:cNvSpPr txBox="1"/>
                <p:nvPr/>
              </p:nvSpPr>
              <p:spPr>
                <a:xfrm>
                  <a:off x="1547664" y="5235861"/>
                  <a:ext cx="1728192" cy="954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800" b="1" dirty="0" smtClean="0"/>
                    <a:t>Count Matrix</a:t>
                  </a:r>
                  <a:endParaRPr lang="fr-FR" sz="2800" b="1" dirty="0"/>
                </a:p>
              </p:txBody>
            </p:sp>
          </p:grpSp>
          <p:cxnSp>
            <p:nvCxnSpPr>
              <p:cNvPr id="69" name="Connecteur droit avec flèche 68"/>
              <p:cNvCxnSpPr/>
              <p:nvPr/>
            </p:nvCxnSpPr>
            <p:spPr>
              <a:xfrm>
                <a:off x="683568" y="5106252"/>
                <a:ext cx="1800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Image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896" y="4704184"/>
              <a:ext cx="1506336" cy="308992"/>
            </a:xfrm>
            <a:prstGeom prst="rect">
              <a:avLst/>
            </a:prstGeom>
          </p:spPr>
        </p:pic>
      </p:grpSp>
      <p:sp>
        <p:nvSpPr>
          <p:cNvPr id="90" name="Flèche droite 89"/>
          <p:cNvSpPr/>
          <p:nvPr/>
        </p:nvSpPr>
        <p:spPr>
          <a:xfrm>
            <a:off x="3722553" y="2494929"/>
            <a:ext cx="1020688" cy="753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230645" y="1196752"/>
            <a:ext cx="8680179" cy="2958491"/>
            <a:chOff x="230645" y="974565"/>
            <a:chExt cx="8680179" cy="2958491"/>
          </a:xfrm>
        </p:grpSpPr>
        <p:sp>
          <p:nvSpPr>
            <p:cNvPr id="35" name="Rectangle 34"/>
            <p:cNvSpPr/>
            <p:nvPr/>
          </p:nvSpPr>
          <p:spPr>
            <a:xfrm>
              <a:off x="230645" y="974565"/>
              <a:ext cx="6573603" cy="2958491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6897131" y="1839801"/>
              <a:ext cx="20136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Specific</a:t>
              </a: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 to </a:t>
              </a:r>
            </a:p>
            <a:p>
              <a:pPr algn="ctr"/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single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Cell</a:t>
              </a: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 RNA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Seq</a:t>
              </a:r>
              <a:endParaRPr lang="fr-FR" b="1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</a:rPr>
                <a:t>data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ZoneTexte 51"/>
          <p:cNvSpPr txBox="1"/>
          <p:nvPr/>
        </p:nvSpPr>
        <p:spPr>
          <a:xfrm>
            <a:off x="1333712" y="3651187"/>
            <a:ext cx="460851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Remove</a:t>
            </a:r>
            <a:r>
              <a:rPr lang="fr-FR" sz="2000" dirty="0" smtClean="0"/>
              <a:t> </a:t>
            </a:r>
            <a:r>
              <a:rPr lang="fr-FR" sz="2000" b="1" dirty="0" smtClean="0"/>
              <a:t>0 variance </a:t>
            </a:r>
            <a:r>
              <a:rPr lang="fr-FR" sz="2000" dirty="0" err="1" smtClean="0"/>
              <a:t>genes</a:t>
            </a:r>
            <a:endParaRPr lang="fr-FR" sz="2000" dirty="0" smtClean="0"/>
          </a:p>
        </p:txBody>
      </p:sp>
      <p:sp>
        <p:nvSpPr>
          <p:cNvPr id="53" name="ZoneTexte 52"/>
          <p:cNvSpPr txBox="1"/>
          <p:nvPr/>
        </p:nvSpPr>
        <p:spPr>
          <a:xfrm>
            <a:off x="1619672" y="4365104"/>
            <a:ext cx="606124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In the </a:t>
            </a:r>
            <a:r>
              <a:rPr lang="fr-FR" sz="2000" b="1" dirty="0" err="1" smtClean="0"/>
              <a:t>paper</a:t>
            </a:r>
            <a:r>
              <a:rPr lang="fr-FR" sz="2000" b="1" dirty="0" smtClean="0"/>
              <a:t> :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45" y="4904390"/>
            <a:ext cx="4494475" cy="141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Flèche droite 14"/>
          <p:cNvSpPr/>
          <p:nvPr/>
        </p:nvSpPr>
        <p:spPr>
          <a:xfrm>
            <a:off x="4869024" y="5434024"/>
            <a:ext cx="4680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038" y="4975075"/>
            <a:ext cx="2513097" cy="13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2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90" grpId="0" animBg="1"/>
      <p:bldP spid="52" grpId="0" animBg="1"/>
      <p:bldP spid="5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01" y="5904656"/>
            <a:ext cx="6746663" cy="76470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Single-</a:t>
            </a:r>
            <a:r>
              <a:rPr lang="fr-FR" dirty="0" err="1" smtClean="0"/>
              <a:t>cell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smtClean="0"/>
              <a:t> &amp; Communication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5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Objectives</a:t>
            </a:r>
          </a:p>
          <a:p>
            <a:pPr lvl="1"/>
            <a:r>
              <a:rPr lang="fr-FR" dirty="0" err="1" smtClean="0"/>
              <a:t>Appealing</a:t>
            </a:r>
            <a:r>
              <a:rPr lang="fr-FR" dirty="0" smtClean="0"/>
              <a:t> </a:t>
            </a:r>
            <a:r>
              <a:rPr lang="fr-FR" dirty="0" err="1" smtClean="0"/>
              <a:t>visualizations</a:t>
            </a:r>
            <a:endParaRPr lang="fr-FR" dirty="0" smtClean="0"/>
          </a:p>
          <a:p>
            <a:pPr lvl="1"/>
            <a:r>
              <a:rPr lang="fr-FR" dirty="0" err="1" smtClean="0"/>
              <a:t>Interpretable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 smtClean="0"/>
          </a:p>
          <a:p>
            <a:r>
              <a:rPr lang="fr-FR" b="1" dirty="0" err="1" smtClean="0"/>
              <a:t>Biological</a:t>
            </a:r>
            <a:r>
              <a:rPr lang="fr-FR" b="1" dirty="0" smtClean="0"/>
              <a:t> challenges</a:t>
            </a:r>
          </a:p>
          <a:p>
            <a:pPr lvl="1"/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replicates</a:t>
            </a:r>
            <a:r>
              <a:rPr lang="fr-FR" dirty="0" smtClean="0"/>
              <a:t> : a few participants</a:t>
            </a:r>
          </a:p>
          <a:p>
            <a:pPr lvl="1"/>
            <a:r>
              <a:rPr lang="fr-FR" dirty="0" err="1" smtClean="0"/>
              <a:t>Samples</a:t>
            </a:r>
            <a:r>
              <a:rPr lang="fr-FR" dirty="0" smtClean="0"/>
              <a:t> sensible to </a:t>
            </a:r>
            <a:r>
              <a:rPr lang="fr-FR" dirty="0" err="1" smtClean="0"/>
              <a:t>lab</a:t>
            </a:r>
            <a:r>
              <a:rPr lang="fr-FR" dirty="0" smtClean="0"/>
              <a:t> conditions : long </a:t>
            </a:r>
            <a:r>
              <a:rPr lang="fr-FR" dirty="0" err="1" smtClean="0"/>
              <a:t>chain</a:t>
            </a:r>
            <a:r>
              <a:rPr lang="fr-FR" dirty="0" smtClean="0"/>
              <a:t> of manipulations</a:t>
            </a:r>
            <a:endParaRPr lang="fr-FR" dirty="0"/>
          </a:p>
          <a:p>
            <a:r>
              <a:rPr lang="fr-FR" b="1" dirty="0" err="1" smtClean="0"/>
              <a:t>Mathematical</a:t>
            </a:r>
            <a:r>
              <a:rPr lang="fr-FR" b="1" dirty="0" smtClean="0"/>
              <a:t> </a:t>
            </a:r>
            <a:r>
              <a:rPr lang="fr-FR" b="1" dirty="0" err="1" smtClean="0"/>
              <a:t>constraints</a:t>
            </a:r>
            <a:endParaRPr lang="fr-FR" b="1" dirty="0" smtClean="0"/>
          </a:p>
          <a:p>
            <a:pPr lvl="1"/>
            <a:r>
              <a:rPr lang="fr-FR" dirty="0" smtClean="0"/>
              <a:t>Positive </a:t>
            </a:r>
            <a:r>
              <a:rPr lang="fr-FR" dirty="0" err="1" smtClean="0"/>
              <a:t>counts</a:t>
            </a:r>
            <a:r>
              <a:rPr lang="fr-FR" dirty="0" smtClean="0"/>
              <a:t> data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r>
              <a:rPr lang="fr-FR" dirty="0" smtClean="0"/>
              <a:t> </a:t>
            </a:r>
            <a:r>
              <a:rPr lang="fr-FR" dirty="0" err="1" smtClean="0"/>
              <a:t>inflated</a:t>
            </a:r>
            <a:r>
              <a:rPr lang="fr-FR" dirty="0" smtClean="0"/>
              <a:t> values</a:t>
            </a:r>
          </a:p>
          <a:p>
            <a:pPr lvl="1"/>
            <a:r>
              <a:rPr lang="fr-FR" dirty="0" smtClean="0"/>
              <a:t>High </a:t>
            </a:r>
            <a:r>
              <a:rPr lang="fr-FR" dirty="0" err="1" smtClean="0"/>
              <a:t>dimensionnal</a:t>
            </a:r>
            <a:r>
              <a:rPr lang="fr-FR" dirty="0" smtClean="0"/>
              <a:t> </a:t>
            </a:r>
            <a:r>
              <a:rPr lang="fr-FR" dirty="0"/>
              <a:t>settings </a:t>
            </a:r>
            <a:r>
              <a:rPr lang="fr-FR" dirty="0" smtClean="0"/>
              <a:t>: </a:t>
            </a:r>
            <a:r>
              <a:rPr lang="fr-FR" dirty="0" err="1" smtClean="0"/>
              <a:t>thousands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 smtClean="0"/>
              <a:t>genes</a:t>
            </a:r>
            <a:endParaRPr lang="fr-FR" dirty="0" smtClean="0"/>
          </a:p>
          <a:p>
            <a:pPr lvl="1"/>
            <a:r>
              <a:rPr lang="fr-FR" dirty="0" err="1" smtClean="0"/>
              <a:t>Unsupervised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: no </a:t>
            </a:r>
            <a:r>
              <a:rPr lang="fr-FR" dirty="0" err="1" smtClean="0"/>
              <a:t>cell</a:t>
            </a:r>
            <a:r>
              <a:rPr lang="fr-FR" dirty="0" smtClean="0"/>
              <a:t> labels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Single-</a:t>
            </a:r>
            <a:r>
              <a:rPr lang="fr-FR" dirty="0" err="1"/>
              <a:t>C</a:t>
            </a:r>
            <a:r>
              <a:rPr lang="fr-FR" dirty="0" err="1" smtClean="0"/>
              <a:t>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624736"/>
            <a:ext cx="104259" cy="260648"/>
          </a:xfrm>
          <a:prstGeom prst="rect">
            <a:avLst/>
          </a:prstGeom>
        </p:spPr>
      </p:pic>
      <p:sp>
        <p:nvSpPr>
          <p:cNvPr id="11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15</a:t>
              </a:r>
              <a:endParaRPr lang="fr-FR" sz="1200" dirty="0"/>
            </a:p>
          </p:txBody>
        </p:sp>
      </p:grpSp>
      <p:sp>
        <p:nvSpPr>
          <p:cNvPr id="16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12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89832"/>
            <a:ext cx="4578990" cy="457899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61" y="1700808"/>
            <a:ext cx="4595398" cy="4595398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Ven</a:t>
            </a:r>
            <a:r>
              <a:rPr lang="fr-FR" dirty="0" smtClean="0"/>
              <a:t> </a:t>
            </a:r>
            <a:r>
              <a:rPr lang="fr-FR" dirty="0" err="1" smtClean="0"/>
              <a:t>diagramm</a:t>
            </a:r>
            <a:r>
              <a:rPr lang="fr-FR" dirty="0" smtClean="0"/>
              <a:t> as a first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16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391071" y="1052736"/>
            <a:ext cx="59172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/>
              <a:t>Explore </a:t>
            </a:r>
            <a:r>
              <a:rPr lang="fr-FR" sz="2400" b="1" u="sng" dirty="0" err="1" smtClean="0"/>
              <a:t>dataset</a:t>
            </a:r>
            <a:r>
              <a:rPr lang="fr-FR" sz="2400" b="1" u="sng" dirty="0" smtClean="0"/>
              <a:t> </a:t>
            </a:r>
            <a:r>
              <a:rPr lang="fr-FR" sz="2400" b="1" u="sng" dirty="0" err="1" smtClean="0"/>
              <a:t>low</a:t>
            </a:r>
            <a:r>
              <a:rPr lang="fr-FR" sz="2400" b="1" u="sng" dirty="0" smtClean="0"/>
              <a:t> </a:t>
            </a:r>
            <a:r>
              <a:rPr lang="fr-FR" sz="2400" b="1" u="sng" dirty="0" err="1" smtClean="0"/>
              <a:t>counts</a:t>
            </a:r>
            <a:endParaRPr lang="fr-FR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323528" y="1700808"/>
            <a:ext cx="3870430" cy="10156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Per </a:t>
            </a:r>
            <a:r>
              <a:rPr lang="fr-FR" sz="2000" b="1" dirty="0" err="1" smtClean="0"/>
              <a:t>cell</a:t>
            </a:r>
            <a:r>
              <a:rPr lang="fr-FR" sz="2000" b="1" dirty="0" smtClean="0"/>
              <a:t> type : </a:t>
            </a:r>
          </a:p>
          <a:p>
            <a:pPr algn="ctr"/>
            <a:r>
              <a:rPr lang="fr-FR" sz="2000" b="1" dirty="0" err="1" smtClean="0"/>
              <a:t>Genes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with</a:t>
            </a:r>
            <a:r>
              <a:rPr lang="fr-FR" sz="2000" b="1" dirty="0" smtClean="0"/>
              <a:t> count </a:t>
            </a:r>
            <a:r>
              <a:rPr lang="fr-FR" sz="2000" b="1" dirty="0" err="1" smtClean="0"/>
              <a:t>means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higher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than</a:t>
            </a:r>
            <a:r>
              <a:rPr lang="fr-FR" sz="2000" b="1" dirty="0" smtClean="0"/>
              <a:t> a value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969681"/>
              </p:ext>
            </p:extLst>
          </p:nvPr>
        </p:nvGraphicFramePr>
        <p:xfrm>
          <a:off x="323528" y="2852936"/>
          <a:ext cx="3876092" cy="2038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046"/>
                <a:gridCol w="1938046"/>
              </a:tblGrid>
              <a:tr h="394508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Cell</a:t>
                      </a:r>
                      <a:r>
                        <a:rPr lang="fr-FR" dirty="0" smtClean="0"/>
                        <a:t>-Type</a:t>
                      </a:r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# </a:t>
                      </a:r>
                      <a:r>
                        <a:rPr lang="fr-FR" dirty="0" err="1" smtClean="0"/>
                        <a:t>Genes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selected</a:t>
                      </a:r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410945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B-</a:t>
                      </a:r>
                      <a:r>
                        <a:rPr lang="fr-FR" sz="2000" dirty="0" err="1" smtClean="0"/>
                        <a:t>cells</a:t>
                      </a:r>
                      <a:endParaRPr lang="fr-FR" sz="2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264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10945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CD 14</a:t>
                      </a:r>
                      <a:endParaRPr lang="fr-FR" sz="2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264</a:t>
                      </a:r>
                      <a:endParaRPr lang="fr-FR" sz="20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10945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CD 34</a:t>
                      </a:r>
                      <a:endParaRPr lang="fr-FR" sz="2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848</a:t>
                      </a:r>
                      <a:endParaRPr lang="fr-FR" sz="20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10945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CD 56</a:t>
                      </a:r>
                      <a:endParaRPr lang="fr-FR" sz="20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401</a:t>
                      </a:r>
                      <a:endParaRPr lang="fr-FR" sz="20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01" y="5085184"/>
            <a:ext cx="2942283" cy="36730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23529" y="5517232"/>
            <a:ext cx="3870430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100" b="1" dirty="0" smtClean="0"/>
              <a:t>? Normal ?</a:t>
            </a:r>
          </a:p>
          <a:p>
            <a:pPr algn="ctr"/>
            <a:r>
              <a:rPr lang="fr-FR" sz="2100" dirty="0" smtClean="0"/>
              <a:t>Check </a:t>
            </a:r>
            <a:r>
              <a:rPr lang="fr-FR" sz="2100" dirty="0" err="1" smtClean="0"/>
              <a:t>deeper</a:t>
            </a:r>
            <a:r>
              <a:rPr lang="fr-FR" sz="2100" dirty="0" smtClean="0"/>
              <a:t> : </a:t>
            </a:r>
            <a:r>
              <a:rPr lang="fr-FR" sz="2100" b="1" dirty="0" err="1" smtClean="0"/>
              <a:t>Venn</a:t>
            </a:r>
            <a:r>
              <a:rPr lang="fr-FR" sz="2100" b="1" dirty="0" smtClean="0"/>
              <a:t> </a:t>
            </a:r>
            <a:r>
              <a:rPr lang="fr-FR" sz="2100" b="1" dirty="0" err="1" smtClean="0"/>
              <a:t>Diagram</a:t>
            </a:r>
            <a:r>
              <a:rPr lang="fr-FR" sz="2100" b="1" dirty="0" smtClean="0"/>
              <a:t> </a:t>
            </a:r>
            <a:endParaRPr lang="fr-FR" sz="2100" b="1" dirty="0"/>
          </a:p>
        </p:txBody>
      </p:sp>
      <p:sp>
        <p:nvSpPr>
          <p:cNvPr id="26" name="Ellipse 25"/>
          <p:cNvSpPr/>
          <p:nvPr/>
        </p:nvSpPr>
        <p:spPr>
          <a:xfrm>
            <a:off x="5364088" y="2295514"/>
            <a:ext cx="1027889" cy="91746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4932040" y="5880402"/>
            <a:ext cx="3427180" cy="707886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Huge</a:t>
            </a:r>
            <a:r>
              <a:rPr lang="fr-FR" sz="2000" b="1" dirty="0" smtClean="0"/>
              <a:t> count!</a:t>
            </a:r>
          </a:p>
          <a:p>
            <a:pPr algn="ctr"/>
            <a:r>
              <a:rPr lang="fr-FR" sz="2000" b="1" dirty="0" smtClean="0"/>
              <a:t>? Multi </a:t>
            </a:r>
            <a:r>
              <a:rPr lang="fr-FR" sz="2000" b="1" dirty="0" err="1" smtClean="0"/>
              <a:t>modalities</a:t>
            </a:r>
            <a:r>
              <a:rPr lang="fr-FR" sz="2000" b="1" dirty="0" smtClean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37978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" y="2034636"/>
            <a:ext cx="2348736" cy="436740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PCA </a:t>
            </a:r>
            <a:r>
              <a:rPr lang="fr-FR" dirty="0"/>
              <a:t>for </a:t>
            </a:r>
            <a:r>
              <a:rPr lang="fr-FR" dirty="0" err="1"/>
              <a:t>scRNA-Seq</a:t>
            </a:r>
            <a:r>
              <a:rPr lang="fr-FR" dirty="0"/>
              <a:t> </a:t>
            </a:r>
            <a:r>
              <a:rPr lang="fr-FR" dirty="0" smtClean="0"/>
              <a:t>data </a:t>
            </a:r>
            <a:r>
              <a:rPr lang="fr-FR" dirty="0" err="1" smtClean="0"/>
              <a:t>visualization</a:t>
            </a:r>
            <a:r>
              <a:rPr lang="fr-FR" dirty="0" smtClean="0"/>
              <a:t> &amp;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17</a:t>
              </a:r>
              <a:endParaRPr lang="fr-FR" sz="1200" dirty="0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1007623" y="3802821"/>
            <a:ext cx="1940006" cy="1940735"/>
            <a:chOff x="979400" y="3820351"/>
            <a:chExt cx="1940006" cy="1940735"/>
          </a:xfrm>
        </p:grpSpPr>
        <p:sp>
          <p:nvSpPr>
            <p:cNvPr id="18" name="ZoneTexte 17"/>
            <p:cNvSpPr txBox="1"/>
            <p:nvPr/>
          </p:nvSpPr>
          <p:spPr>
            <a:xfrm>
              <a:off x="1660728" y="5075815"/>
              <a:ext cx="1258678" cy="36933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Bi-</a:t>
              </a:r>
              <a:r>
                <a:rPr lang="fr-FR" dirty="0" err="1" smtClean="0"/>
                <a:t>modality</a:t>
              </a:r>
              <a:endParaRPr lang="fr-FR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79400" y="3820351"/>
              <a:ext cx="568889" cy="1940735"/>
            </a:xfrm>
            <a:prstGeom prst="ellipse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13023" y="1018133"/>
            <a:ext cx="38214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/>
              <a:t>First Principal Component</a:t>
            </a:r>
            <a:endParaRPr lang="fr-FR" sz="2400" dirty="0"/>
          </a:p>
        </p:txBody>
      </p:sp>
      <p:sp>
        <p:nvSpPr>
          <p:cNvPr id="4" name="Ellipse 3"/>
          <p:cNvSpPr/>
          <p:nvPr/>
        </p:nvSpPr>
        <p:spPr>
          <a:xfrm>
            <a:off x="474534" y="2420888"/>
            <a:ext cx="578439" cy="273630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4343400" y="1276904"/>
            <a:ext cx="385834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Heterogeneity</a:t>
            </a:r>
            <a:r>
              <a:rPr lang="fr-FR" sz="2000" b="1" dirty="0" smtClean="0"/>
              <a:t> in CD 14 and CD 56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386063" y="1918732"/>
            <a:ext cx="3693303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First principal component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err="1" smtClean="0"/>
              <a:t>Heterogeneity</a:t>
            </a:r>
            <a:r>
              <a:rPr lang="fr-FR" b="1" dirty="0" smtClean="0"/>
              <a:t> in CD 14 and CD 56</a:t>
            </a:r>
            <a:endParaRPr lang="fr-FR" b="1" dirty="0"/>
          </a:p>
        </p:txBody>
      </p:sp>
      <p:grpSp>
        <p:nvGrpSpPr>
          <p:cNvPr id="29" name="Groupe 28"/>
          <p:cNvGrpSpPr/>
          <p:nvPr/>
        </p:nvGrpSpPr>
        <p:grpSpPr>
          <a:xfrm>
            <a:off x="3168953" y="2600652"/>
            <a:ext cx="5940152" cy="3983623"/>
            <a:chOff x="3530305" y="2708920"/>
            <a:chExt cx="5940152" cy="3983623"/>
          </a:xfrm>
        </p:grpSpPr>
        <p:cxnSp>
          <p:nvCxnSpPr>
            <p:cNvPr id="23" name="Connecteur droit 22"/>
            <p:cNvCxnSpPr/>
            <p:nvPr/>
          </p:nvCxnSpPr>
          <p:spPr>
            <a:xfrm>
              <a:off x="3563888" y="2708920"/>
              <a:ext cx="0" cy="3983623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3530305" y="2708920"/>
              <a:ext cx="5940152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ZoneTexte 51"/>
          <p:cNvSpPr txBox="1"/>
          <p:nvPr/>
        </p:nvSpPr>
        <p:spPr>
          <a:xfrm>
            <a:off x="5883167" y="4186240"/>
            <a:ext cx="2998382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Second principal component :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b="1" dirty="0" err="1" smtClean="0"/>
              <a:t>Variability</a:t>
            </a:r>
            <a:r>
              <a:rPr lang="fr-FR" b="1" dirty="0" smtClean="0"/>
              <a:t> in CD 56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6152977" y="5802514"/>
            <a:ext cx="25373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/>
              <a:t>… </a:t>
            </a:r>
            <a:r>
              <a:rPr lang="fr-FR" sz="2400" b="1" u="sng" dirty="0" err="1" smtClean="0"/>
              <a:t>where</a:t>
            </a:r>
            <a:r>
              <a:rPr lang="fr-FR" sz="2400" b="1" u="sng" dirty="0" smtClean="0"/>
              <a:t> to stop ?</a:t>
            </a:r>
            <a:endParaRPr lang="fr-FR" sz="2400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1052973" y="1625608"/>
            <a:ext cx="3140985" cy="1385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/>
          <p:cNvGrpSpPr/>
          <p:nvPr/>
        </p:nvGrpSpPr>
        <p:grpSpPr>
          <a:xfrm>
            <a:off x="3320608" y="2756577"/>
            <a:ext cx="5619605" cy="3818950"/>
            <a:chOff x="3320608" y="2756577"/>
            <a:chExt cx="5619605" cy="381895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733" y="3216881"/>
              <a:ext cx="1780931" cy="3358646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3320608" y="2756577"/>
              <a:ext cx="3821410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u="sng" dirty="0" smtClean="0"/>
                <a:t>Second Principal Component</a:t>
              </a:r>
              <a:endParaRPr lang="fr-FR" sz="2400" dirty="0"/>
            </a:p>
          </p:txBody>
        </p:sp>
        <p:sp>
          <p:nvSpPr>
            <p:cNvPr id="40" name="Ellipse 39"/>
            <p:cNvSpPr/>
            <p:nvPr/>
          </p:nvSpPr>
          <p:spPr>
            <a:xfrm>
              <a:off x="3929451" y="3499692"/>
              <a:ext cx="421229" cy="227079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5513033" y="3278190"/>
              <a:ext cx="3427180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/>
                <a:t>Unimodality</a:t>
              </a:r>
              <a:endParaRPr lang="fr-FR" sz="2000" b="1" dirty="0" smtClean="0"/>
            </a:p>
          </p:txBody>
        </p:sp>
        <p:cxnSp>
          <p:nvCxnSpPr>
            <p:cNvPr id="53" name="Connecteur droit avec flèche 52"/>
            <p:cNvCxnSpPr>
              <a:stCxn id="40" idx="7"/>
              <a:endCxn id="51" idx="1"/>
            </p:cNvCxnSpPr>
            <p:nvPr/>
          </p:nvCxnSpPr>
          <p:spPr>
            <a:xfrm flipV="1">
              <a:off x="4288992" y="3478245"/>
              <a:ext cx="1224041" cy="3539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/>
          <p:cNvGrpSpPr/>
          <p:nvPr/>
        </p:nvGrpSpPr>
        <p:grpSpPr>
          <a:xfrm>
            <a:off x="5813056" y="5355812"/>
            <a:ext cx="3314902" cy="1228463"/>
            <a:chOff x="6140662" y="5373215"/>
            <a:chExt cx="3314902" cy="1228463"/>
          </a:xfrm>
        </p:grpSpPr>
        <p:cxnSp>
          <p:nvCxnSpPr>
            <p:cNvPr id="55" name="Connecteur droit 54"/>
            <p:cNvCxnSpPr/>
            <p:nvPr/>
          </p:nvCxnSpPr>
          <p:spPr>
            <a:xfrm flipV="1">
              <a:off x="6181040" y="5373215"/>
              <a:ext cx="3274524" cy="1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flipH="1">
              <a:off x="6140662" y="5373215"/>
              <a:ext cx="7925" cy="1228463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1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 animBg="1"/>
      <p:bldP spid="52" grpId="0" animBg="1"/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PCA </a:t>
            </a:r>
            <a:r>
              <a:rPr lang="fr-FR" dirty="0"/>
              <a:t>for </a:t>
            </a:r>
            <a:r>
              <a:rPr lang="fr-FR" dirty="0" err="1"/>
              <a:t>scRNA-Seq</a:t>
            </a:r>
            <a:r>
              <a:rPr lang="fr-FR" dirty="0"/>
              <a:t> </a:t>
            </a:r>
            <a:r>
              <a:rPr lang="fr-FR" dirty="0" smtClean="0"/>
              <a:t>data </a:t>
            </a:r>
            <a:r>
              <a:rPr lang="fr-FR" dirty="0" err="1" smtClean="0"/>
              <a:t>visualization</a:t>
            </a:r>
            <a:r>
              <a:rPr lang="fr-FR" dirty="0" smtClean="0"/>
              <a:t> &amp;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17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2003351" y="1033424"/>
            <a:ext cx="4674487" cy="138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/>
              <a:t>Two</a:t>
            </a:r>
            <a:r>
              <a:rPr lang="fr-FR" sz="2800" b="1" dirty="0" smtClean="0"/>
              <a:t> first axes </a:t>
            </a:r>
            <a:r>
              <a:rPr lang="fr-FR" sz="2800" b="1" dirty="0" err="1" smtClean="0"/>
              <a:t>interpretable</a:t>
            </a:r>
            <a:r>
              <a:rPr lang="fr-FR" sz="2800" b="1" dirty="0" smtClean="0"/>
              <a:t> </a:t>
            </a:r>
          </a:p>
          <a:p>
            <a:pPr algn="ctr"/>
            <a:r>
              <a:rPr lang="fr-FR" sz="2800" b="1" dirty="0" err="1" smtClean="0"/>
              <a:t>Independantly</a:t>
            </a:r>
            <a:endParaRPr lang="fr-FR" sz="2800" b="1" dirty="0" smtClean="0"/>
          </a:p>
          <a:p>
            <a:pPr algn="ctr"/>
            <a:r>
              <a:rPr lang="fr-FR" sz="2800" b="1" dirty="0" err="1" smtClean="0"/>
              <a:t>Biological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meaning</a:t>
            </a:r>
            <a:endParaRPr lang="fr-FR" sz="2800" b="1" dirty="0" smtClean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01" y="2492896"/>
            <a:ext cx="5700890" cy="398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82" y="2384253"/>
            <a:ext cx="4114364" cy="332262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4" y="2326159"/>
            <a:ext cx="4114644" cy="3305708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for </a:t>
            </a:r>
            <a:r>
              <a:rPr lang="fr-FR" dirty="0" err="1" smtClean="0"/>
              <a:t>scRNA-Seq</a:t>
            </a:r>
            <a:r>
              <a:rPr lang="fr-FR" dirty="0" smtClean="0"/>
              <a:t> </a:t>
            </a:r>
            <a:r>
              <a:rPr lang="fr-FR" dirty="0"/>
              <a:t>data </a:t>
            </a:r>
            <a:r>
              <a:rPr lang="fr-FR" dirty="0" smtClean="0"/>
              <a:t>: </a:t>
            </a:r>
            <a:r>
              <a:rPr lang="fr-FR" dirty="0" err="1" smtClean="0"/>
              <a:t>where</a:t>
            </a:r>
            <a:r>
              <a:rPr lang="fr-FR" dirty="0" smtClean="0"/>
              <a:t> to stop ?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18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364976" y="1667398"/>
            <a:ext cx="3870430" cy="4001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Elbow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criterion</a:t>
            </a:r>
            <a:endParaRPr lang="fr-FR" sz="2000" b="1" dirty="0" smtClean="0"/>
          </a:p>
        </p:txBody>
      </p:sp>
      <p:sp>
        <p:nvSpPr>
          <p:cNvPr id="20" name="ZoneTexte 19"/>
          <p:cNvSpPr txBox="1"/>
          <p:nvPr/>
        </p:nvSpPr>
        <p:spPr>
          <a:xfrm>
            <a:off x="4726534" y="1672512"/>
            <a:ext cx="3870430" cy="4001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Kaiser </a:t>
            </a:r>
            <a:r>
              <a:rPr lang="fr-FR" sz="2000" b="1" dirty="0" err="1" smtClean="0"/>
              <a:t>criterion</a:t>
            </a:r>
            <a:endParaRPr lang="fr-FR" sz="2000" b="1" dirty="0" smtClean="0"/>
          </a:p>
        </p:txBody>
      </p:sp>
      <p:sp>
        <p:nvSpPr>
          <p:cNvPr id="24" name="ZoneTexte 23"/>
          <p:cNvSpPr txBox="1"/>
          <p:nvPr/>
        </p:nvSpPr>
        <p:spPr>
          <a:xfrm>
            <a:off x="2408185" y="1093671"/>
            <a:ext cx="3870430" cy="4001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2 </a:t>
            </a:r>
            <a:r>
              <a:rPr lang="fr-FR" sz="2000" b="1" dirty="0" err="1" smtClean="0"/>
              <a:t>usual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criterions</a:t>
            </a:r>
            <a:endParaRPr lang="fr-FR" sz="2000" b="1" dirty="0" smtClean="0"/>
          </a:p>
        </p:txBody>
      </p:sp>
      <p:grpSp>
        <p:nvGrpSpPr>
          <p:cNvPr id="19" name="Groupe 18"/>
          <p:cNvGrpSpPr/>
          <p:nvPr/>
        </p:nvGrpSpPr>
        <p:grpSpPr>
          <a:xfrm>
            <a:off x="810613" y="2831505"/>
            <a:ext cx="2979156" cy="2398985"/>
            <a:chOff x="1006884" y="2338696"/>
            <a:chExt cx="2979156" cy="2398985"/>
          </a:xfrm>
        </p:grpSpPr>
        <p:cxnSp>
          <p:nvCxnSpPr>
            <p:cNvPr id="13" name="Connecteur droit 12"/>
            <p:cNvCxnSpPr/>
            <p:nvPr/>
          </p:nvCxnSpPr>
          <p:spPr>
            <a:xfrm>
              <a:off x="1006884" y="2338696"/>
              <a:ext cx="230550" cy="2398985"/>
            </a:xfrm>
            <a:prstGeom prst="line">
              <a:avLst/>
            </a:prstGeom>
            <a:ln w="762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1006884" y="4593665"/>
              <a:ext cx="2979156" cy="131505"/>
            </a:xfrm>
            <a:prstGeom prst="line">
              <a:avLst/>
            </a:prstGeom>
            <a:ln w="762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ZoneTexte 21"/>
          <p:cNvSpPr txBox="1"/>
          <p:nvPr/>
        </p:nvSpPr>
        <p:spPr>
          <a:xfrm>
            <a:off x="1111153" y="2947424"/>
            <a:ext cx="3124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err="1" smtClean="0"/>
              <a:t>Keep</a:t>
            </a:r>
            <a:r>
              <a:rPr lang="fr-FR" sz="2800" b="1" dirty="0" smtClean="0"/>
              <a:t> 6 components</a:t>
            </a:r>
            <a:endParaRPr lang="fr-FR" sz="2800" b="1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4788024" y="3068960"/>
            <a:ext cx="756084" cy="216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5479823" y="2721726"/>
            <a:ext cx="2363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70C0"/>
                </a:solidFill>
              </a:rPr>
              <a:t>Mean</a:t>
            </a:r>
            <a:r>
              <a:rPr lang="fr-FR" sz="2000" b="1" dirty="0" smtClean="0">
                <a:solidFill>
                  <a:srgbClr val="0070C0"/>
                </a:solidFill>
              </a:rPr>
              <a:t>(</a:t>
            </a:r>
            <a:r>
              <a:rPr lang="fr-FR" sz="2000" b="1" dirty="0" err="1" smtClean="0">
                <a:solidFill>
                  <a:srgbClr val="0070C0"/>
                </a:solidFill>
              </a:rPr>
              <a:t>Eigen_Values</a:t>
            </a:r>
            <a:r>
              <a:rPr lang="fr-FR" sz="2000" b="1" dirty="0" smtClean="0">
                <a:solidFill>
                  <a:srgbClr val="0070C0"/>
                </a:solidFill>
              </a:rPr>
              <a:t>)</a:t>
            </a:r>
            <a:endParaRPr lang="fr-FR" sz="2000" b="1" dirty="0">
              <a:solidFill>
                <a:srgbClr val="0070C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332213" y="3531524"/>
            <a:ext cx="30178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err="1" smtClean="0"/>
              <a:t>Keep</a:t>
            </a:r>
            <a:r>
              <a:rPr lang="fr-FR" sz="2800" b="1" dirty="0" smtClean="0"/>
              <a:t> more </a:t>
            </a:r>
            <a:r>
              <a:rPr lang="fr-FR" sz="2800" b="1" dirty="0" err="1" smtClean="0"/>
              <a:t>than</a:t>
            </a:r>
            <a:r>
              <a:rPr lang="fr-FR" sz="2800" b="1" dirty="0" smtClean="0"/>
              <a:t> 50</a:t>
            </a:r>
          </a:p>
          <a:p>
            <a:pPr algn="ctr"/>
            <a:r>
              <a:rPr lang="fr-FR" sz="2800" b="1" dirty="0" smtClean="0"/>
              <a:t>components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41599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for </a:t>
            </a:r>
            <a:r>
              <a:rPr lang="fr-FR" dirty="0" err="1" smtClean="0"/>
              <a:t>scRNA-Seq</a:t>
            </a:r>
            <a:r>
              <a:rPr lang="fr-FR" dirty="0" smtClean="0"/>
              <a:t> </a:t>
            </a:r>
            <a:r>
              <a:rPr lang="fr-FR" dirty="0"/>
              <a:t>data </a:t>
            </a:r>
            <a:r>
              <a:rPr lang="fr-FR" dirty="0" smtClean="0"/>
              <a:t>: </a:t>
            </a:r>
            <a:r>
              <a:rPr lang="fr-FR" dirty="0" err="1" smtClean="0"/>
              <a:t>where</a:t>
            </a:r>
            <a:r>
              <a:rPr lang="fr-FR" dirty="0" smtClean="0"/>
              <a:t> to stop ?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18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5479823" y="2721726"/>
            <a:ext cx="2363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0070C0"/>
                </a:solidFill>
              </a:rPr>
              <a:t>Mean</a:t>
            </a:r>
            <a:r>
              <a:rPr lang="fr-FR" sz="2000" b="1" dirty="0" smtClean="0">
                <a:solidFill>
                  <a:srgbClr val="0070C0"/>
                </a:solidFill>
              </a:rPr>
              <a:t>(</a:t>
            </a:r>
            <a:r>
              <a:rPr lang="fr-FR" sz="2000" b="1" dirty="0" err="1" smtClean="0">
                <a:solidFill>
                  <a:srgbClr val="0070C0"/>
                </a:solidFill>
              </a:rPr>
              <a:t>Eigen_Values</a:t>
            </a:r>
            <a:r>
              <a:rPr lang="fr-FR" sz="2000" b="1" dirty="0" smtClean="0">
                <a:solidFill>
                  <a:srgbClr val="0070C0"/>
                </a:solidFill>
              </a:rPr>
              <a:t>)</a:t>
            </a:r>
            <a:endParaRPr lang="fr-FR" sz="2000" b="1" dirty="0">
              <a:solidFill>
                <a:srgbClr val="0070C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332213" y="3531524"/>
            <a:ext cx="30178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err="1" smtClean="0"/>
              <a:t>Keep</a:t>
            </a:r>
            <a:r>
              <a:rPr lang="fr-FR" sz="2800" b="1" dirty="0" smtClean="0"/>
              <a:t> more </a:t>
            </a:r>
            <a:r>
              <a:rPr lang="fr-FR" sz="2800" b="1" dirty="0" err="1" smtClean="0"/>
              <a:t>than</a:t>
            </a:r>
            <a:r>
              <a:rPr lang="fr-FR" sz="2800" b="1" dirty="0" smtClean="0"/>
              <a:t> 50</a:t>
            </a:r>
          </a:p>
          <a:p>
            <a:pPr algn="ctr"/>
            <a:r>
              <a:rPr lang="fr-FR" sz="2800" b="1" dirty="0" smtClean="0"/>
              <a:t>components</a:t>
            </a:r>
            <a:endParaRPr lang="fr-FR" sz="28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129761" y="1209215"/>
            <a:ext cx="4674487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How to </a:t>
            </a:r>
            <a:r>
              <a:rPr lang="fr-FR" sz="2800" b="1" dirty="0" err="1" smtClean="0"/>
              <a:t>visualize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so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many</a:t>
            </a:r>
            <a:r>
              <a:rPr lang="fr-FR" sz="2800" b="1" dirty="0" smtClean="0"/>
              <a:t> components ? (6)</a:t>
            </a: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09" y="2370687"/>
            <a:ext cx="6983398" cy="26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for </a:t>
            </a:r>
            <a:r>
              <a:rPr lang="fr-FR" dirty="0" err="1" smtClean="0"/>
              <a:t>scRNA-Seq</a:t>
            </a:r>
            <a:r>
              <a:rPr lang="fr-FR" dirty="0" smtClean="0"/>
              <a:t> </a:t>
            </a:r>
            <a:r>
              <a:rPr lang="fr-FR" dirty="0"/>
              <a:t>data </a:t>
            </a:r>
            <a:r>
              <a:rPr lang="fr-FR" dirty="0" smtClean="0"/>
              <a:t>: </a:t>
            </a:r>
            <a:r>
              <a:rPr lang="fr-FR" dirty="0" err="1" smtClean="0"/>
              <a:t>where</a:t>
            </a:r>
            <a:r>
              <a:rPr lang="fr-FR" dirty="0" smtClean="0"/>
              <a:t> to stop ?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18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4788024" y="3068960"/>
            <a:ext cx="756084" cy="216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>
            <a:endCxn id="8" idx="1"/>
          </p:cNvCxnSpPr>
          <p:nvPr/>
        </p:nvCxnSpPr>
        <p:spPr>
          <a:xfrm>
            <a:off x="2408185" y="5031706"/>
            <a:ext cx="1238432" cy="64508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646617" y="5322848"/>
            <a:ext cx="1985094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PC 4,5,6</a:t>
            </a:r>
          </a:p>
          <a:p>
            <a:pPr algn="ctr"/>
            <a:r>
              <a:rPr lang="fr-FR" sz="2000" b="1" dirty="0" smtClean="0"/>
              <a:t>Hard to </a:t>
            </a:r>
            <a:r>
              <a:rPr lang="fr-FR" sz="2000" b="1" dirty="0" err="1" smtClean="0"/>
              <a:t>interpret</a:t>
            </a:r>
            <a:endParaRPr lang="fr-FR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296368" y="3994088"/>
            <a:ext cx="2293769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2800" b="1" dirty="0" err="1"/>
              <a:t>Keep</a:t>
            </a:r>
            <a:r>
              <a:rPr lang="fr-FR" sz="2800" b="1" dirty="0"/>
              <a:t> </a:t>
            </a:r>
            <a:r>
              <a:rPr lang="fr-FR" sz="2800" b="1" dirty="0" smtClean="0"/>
              <a:t>3 first </a:t>
            </a:r>
          </a:p>
          <a:p>
            <a:pPr algn="ctr"/>
            <a:r>
              <a:rPr lang="fr-FR" sz="2800" b="1" dirty="0" smtClean="0"/>
              <a:t>components</a:t>
            </a:r>
            <a:endParaRPr lang="fr-FR" sz="28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2234754" y="1182124"/>
            <a:ext cx="4674487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3 components </a:t>
            </a:r>
          </a:p>
          <a:p>
            <a:pPr algn="ctr"/>
            <a:r>
              <a:rPr lang="fr-FR" sz="2800" b="1" dirty="0" err="1"/>
              <a:t>S</a:t>
            </a:r>
            <a:r>
              <a:rPr lang="fr-FR" sz="2800" b="1" dirty="0" err="1" smtClean="0"/>
              <a:t>till</a:t>
            </a:r>
            <a:r>
              <a:rPr lang="fr-FR" sz="2800" b="1" dirty="0" smtClean="0"/>
              <a:t> hard to </a:t>
            </a:r>
            <a:r>
              <a:rPr lang="fr-FR" sz="2800" b="1" dirty="0" err="1" smtClean="0"/>
              <a:t>communicate</a:t>
            </a:r>
            <a:r>
              <a:rPr lang="fr-FR" sz="2800" b="1" dirty="0" smtClean="0"/>
              <a:t>!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33" y="2472781"/>
            <a:ext cx="4154359" cy="3692764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1731844" y="2086740"/>
            <a:ext cx="5328592" cy="417646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610996" y="2524550"/>
            <a:ext cx="1205156" cy="1245334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49013" y="4249004"/>
            <a:ext cx="3060340" cy="1384995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Symmetric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Redundancy</a:t>
            </a:r>
            <a:endParaRPr lang="fr-F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Waste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of place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 rotWithShape="1">
          <a:blip r:embed="rId4"/>
          <a:srcRect l="79045" t="32532" b="40358"/>
          <a:stretch/>
        </p:blipFill>
        <p:spPr>
          <a:xfrm>
            <a:off x="6660207" y="3769884"/>
            <a:ext cx="119461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3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01" y="5904656"/>
            <a:ext cx="4298391" cy="764704"/>
          </a:xfrm>
        </p:spPr>
        <p:txBody>
          <a:bodyPr>
            <a:normAutofit/>
          </a:bodyPr>
          <a:lstStyle/>
          <a:p>
            <a:r>
              <a:rPr lang="fr-FR" dirty="0" smtClean="0"/>
              <a:t>Single-</a:t>
            </a:r>
            <a:r>
              <a:rPr lang="fr-FR" dirty="0" err="1" smtClean="0"/>
              <a:t>cell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r>
              <a:rPr lang="fr-FR" dirty="0" smtClean="0"/>
              <a:t> </a:t>
            </a:r>
            <a:r>
              <a:rPr lang="fr-FR" dirty="0" err="1" smtClean="0"/>
              <a:t>Overview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83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for </a:t>
            </a:r>
            <a:r>
              <a:rPr lang="fr-FR" dirty="0" err="1"/>
              <a:t>scRNA-Seq</a:t>
            </a:r>
            <a:r>
              <a:rPr lang="fr-FR" dirty="0"/>
              <a:t> data : </a:t>
            </a:r>
            <a:r>
              <a:rPr lang="fr-FR" dirty="0" smtClean="0"/>
              <a:t>In a </a:t>
            </a:r>
            <a:r>
              <a:rPr lang="fr-FR" dirty="0" err="1" smtClean="0"/>
              <a:t>nutschell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19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611560" y="1721999"/>
            <a:ext cx="3870430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Interpretability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each</a:t>
            </a:r>
            <a:r>
              <a:rPr lang="fr-FR" sz="2000" b="1" dirty="0" smtClean="0"/>
              <a:t> axis (</a:t>
            </a:r>
            <a:r>
              <a:rPr lang="fr-FR" sz="2000" b="1" dirty="0" err="1" smtClean="0"/>
              <a:t>independantly</a:t>
            </a:r>
            <a:r>
              <a:rPr lang="fr-FR" sz="2000" b="1" dirty="0" smtClean="0"/>
              <a:t>)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716016" y="1722000"/>
            <a:ext cx="3870430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Stopping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criterion</a:t>
            </a:r>
            <a:endParaRPr lang="fr-FR" sz="2000" b="1" dirty="0"/>
          </a:p>
          <a:p>
            <a:pPr algn="ctr"/>
            <a:r>
              <a:rPr lang="fr-FR" sz="2000" b="1" dirty="0" smtClean="0"/>
              <a:t>(</a:t>
            </a:r>
            <a:r>
              <a:rPr lang="fr-FR" sz="2000" b="1" dirty="0" err="1" smtClean="0"/>
              <a:t>mutual</a:t>
            </a:r>
            <a:r>
              <a:rPr lang="fr-FR" sz="2000" b="1" dirty="0" smtClean="0"/>
              <a:t>)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11560" y="1196752"/>
            <a:ext cx="7974886" cy="4001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PCA </a:t>
            </a:r>
            <a:r>
              <a:rPr lang="fr-FR" sz="2000" b="1" dirty="0" err="1" smtClean="0"/>
              <a:t>powers</a:t>
            </a:r>
            <a:endParaRPr lang="fr-FR" sz="2000" b="1" dirty="0" smtClean="0"/>
          </a:p>
        </p:txBody>
      </p:sp>
      <p:cxnSp>
        <p:nvCxnSpPr>
          <p:cNvPr id="4" name="Connecteur droit 3"/>
          <p:cNvCxnSpPr/>
          <p:nvPr/>
        </p:nvCxnSpPr>
        <p:spPr>
          <a:xfrm flipH="1" flipV="1">
            <a:off x="5427095" y="1396807"/>
            <a:ext cx="2448272" cy="14720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5715128" y="1424191"/>
            <a:ext cx="1512167" cy="14720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150731" y="2996952"/>
            <a:ext cx="4896544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n>
                  <a:solidFill>
                    <a:schemeClr val="tx1"/>
                  </a:solidFill>
                </a:ln>
              </a:rPr>
              <a:t>Other</a:t>
            </a:r>
            <a:r>
              <a:rPr lang="fr-FR" b="1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b="1" dirty="0" err="1" smtClean="0">
                <a:ln>
                  <a:solidFill>
                    <a:schemeClr val="tx1"/>
                  </a:solidFill>
                </a:ln>
              </a:rPr>
              <a:t>way</a:t>
            </a:r>
            <a:r>
              <a:rPr lang="fr-FR" b="1" dirty="0" smtClean="0">
                <a:ln>
                  <a:solidFill>
                    <a:schemeClr val="tx1"/>
                  </a:solidFill>
                </a:ln>
              </a:rPr>
              <a:t> </a:t>
            </a:r>
          </a:p>
          <a:p>
            <a:pPr algn="ctr"/>
            <a:r>
              <a:rPr lang="fr-FR" dirty="0" err="1">
                <a:ln>
                  <a:solidFill>
                    <a:schemeClr val="tx1"/>
                  </a:solidFill>
                </a:ln>
              </a:rPr>
              <a:t>F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ix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the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number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of dimensions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where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to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project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the data and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then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build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those</a:t>
            </a:r>
            <a:endParaRPr lang="fr-FR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Flèche vers le bas 8"/>
          <p:cNvSpPr/>
          <p:nvPr/>
        </p:nvSpPr>
        <p:spPr>
          <a:xfrm>
            <a:off x="3791516" y="4177679"/>
            <a:ext cx="1614973" cy="10756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2/3d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560099" y="5085184"/>
            <a:ext cx="20778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600" dirty="0" smtClean="0"/>
              <a:t>t-SNE</a:t>
            </a:r>
            <a:endParaRPr lang="fr-FR" sz="6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5517232"/>
            <a:ext cx="2721422" cy="22624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18656" y="2471263"/>
            <a:ext cx="4065152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Maybe</a:t>
            </a:r>
            <a:r>
              <a:rPr lang="fr-FR" sz="2400" b="1" dirty="0" smtClean="0"/>
              <a:t> not for communication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4316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for </a:t>
            </a:r>
            <a:r>
              <a:rPr lang="fr-FR" dirty="0" err="1"/>
              <a:t>scRNA-Seq</a:t>
            </a:r>
            <a:r>
              <a:rPr lang="fr-FR" dirty="0"/>
              <a:t> data : </a:t>
            </a:r>
            <a:r>
              <a:rPr lang="fr-FR" dirty="0" smtClean="0"/>
              <a:t>In a </a:t>
            </a:r>
            <a:r>
              <a:rPr lang="fr-FR" dirty="0" err="1" smtClean="0"/>
              <a:t>nutschell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19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611560" y="1721999"/>
            <a:ext cx="3870430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Interpretability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each</a:t>
            </a:r>
            <a:r>
              <a:rPr lang="fr-FR" sz="2000" b="1" dirty="0" smtClean="0"/>
              <a:t> axis (</a:t>
            </a:r>
            <a:r>
              <a:rPr lang="fr-FR" sz="2000" b="1" dirty="0" err="1" smtClean="0"/>
              <a:t>independantly</a:t>
            </a:r>
            <a:r>
              <a:rPr lang="fr-FR" sz="2000" b="1" dirty="0" smtClean="0"/>
              <a:t>)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716016" y="1722000"/>
            <a:ext cx="3870430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Stopping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criterion</a:t>
            </a:r>
            <a:endParaRPr lang="fr-FR" sz="2000" b="1" dirty="0"/>
          </a:p>
          <a:p>
            <a:pPr algn="ctr"/>
            <a:r>
              <a:rPr lang="fr-FR" sz="2000" b="1" dirty="0" smtClean="0"/>
              <a:t>(</a:t>
            </a:r>
            <a:r>
              <a:rPr lang="fr-FR" sz="2000" b="1" dirty="0" err="1" smtClean="0"/>
              <a:t>mutual</a:t>
            </a:r>
            <a:r>
              <a:rPr lang="fr-FR" sz="2000" b="1" dirty="0" smtClean="0"/>
              <a:t>)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11560" y="1196752"/>
            <a:ext cx="7974886" cy="40011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PCA </a:t>
            </a:r>
            <a:r>
              <a:rPr lang="fr-FR" sz="2000" b="1" dirty="0" err="1" smtClean="0"/>
              <a:t>powers</a:t>
            </a:r>
            <a:endParaRPr lang="fr-FR" sz="2000" b="1" dirty="0" smtClean="0"/>
          </a:p>
        </p:txBody>
      </p:sp>
      <p:cxnSp>
        <p:nvCxnSpPr>
          <p:cNvPr id="4" name="Connecteur droit 3"/>
          <p:cNvCxnSpPr/>
          <p:nvPr/>
        </p:nvCxnSpPr>
        <p:spPr>
          <a:xfrm flipH="1" flipV="1">
            <a:off x="5427095" y="1396807"/>
            <a:ext cx="2448272" cy="14720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5715128" y="1424191"/>
            <a:ext cx="1512167" cy="14720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150731" y="2996952"/>
            <a:ext cx="4896544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n>
                  <a:solidFill>
                    <a:schemeClr val="tx1"/>
                  </a:solidFill>
                </a:ln>
              </a:rPr>
              <a:t>Other</a:t>
            </a:r>
            <a:r>
              <a:rPr lang="fr-FR" b="1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b="1" dirty="0" err="1" smtClean="0">
                <a:ln>
                  <a:solidFill>
                    <a:schemeClr val="tx1"/>
                  </a:solidFill>
                </a:ln>
              </a:rPr>
              <a:t>way</a:t>
            </a:r>
            <a:r>
              <a:rPr lang="fr-FR" b="1" dirty="0" smtClean="0">
                <a:ln>
                  <a:solidFill>
                    <a:schemeClr val="tx1"/>
                  </a:solidFill>
                </a:ln>
              </a:rPr>
              <a:t> </a:t>
            </a:r>
          </a:p>
          <a:p>
            <a:pPr algn="ctr"/>
            <a:r>
              <a:rPr lang="fr-FR" dirty="0" err="1">
                <a:ln>
                  <a:solidFill>
                    <a:schemeClr val="tx1"/>
                  </a:solidFill>
                </a:ln>
              </a:rPr>
              <a:t>F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ix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the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number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of dimensions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where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to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project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the data and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then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build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those</a:t>
            </a:r>
            <a:endParaRPr lang="fr-FR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Flèche vers le bas 8"/>
          <p:cNvSpPr/>
          <p:nvPr/>
        </p:nvSpPr>
        <p:spPr>
          <a:xfrm>
            <a:off x="3791516" y="4177679"/>
            <a:ext cx="1614973" cy="10756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2/3d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560099" y="5085184"/>
            <a:ext cx="20778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600" dirty="0" smtClean="0"/>
              <a:t>t-SNE</a:t>
            </a:r>
            <a:endParaRPr lang="fr-FR" sz="6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5517232"/>
            <a:ext cx="2721422" cy="22624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18656" y="2471263"/>
            <a:ext cx="4065152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Maybe</a:t>
            </a:r>
            <a:r>
              <a:rPr lang="fr-FR" sz="2400" b="1" dirty="0" smtClean="0"/>
              <a:t> not for communication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1708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t-SNE :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for communication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20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97607" y="980728"/>
            <a:ext cx="489654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Fix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the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number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of dimensions : 2</a:t>
            </a:r>
            <a:endParaRPr lang="fr-FR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85081" y="2276872"/>
            <a:ext cx="4896544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n>
                  <a:solidFill>
                    <a:schemeClr val="tx1"/>
                  </a:solidFill>
                </a:ln>
              </a:rPr>
              <a:t>Tune a few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parameters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 smtClean="0">
                <a:ln>
                  <a:solidFill>
                    <a:schemeClr val="tx1"/>
                  </a:solidFill>
                </a:ln>
              </a:rPr>
              <a:t>PCA </a:t>
            </a:r>
            <a:r>
              <a:rPr lang="fr-FR" u="sng" dirty="0" err="1" smtClean="0">
                <a:ln>
                  <a:solidFill>
                    <a:schemeClr val="tx1"/>
                  </a:solidFill>
                </a:ln>
              </a:rPr>
              <a:t>Pre-process</a:t>
            </a:r>
            <a:r>
              <a:rPr lang="fr-FR" u="sng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: t-SNE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faster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u="sng" dirty="0" err="1" smtClean="0">
                <a:ln>
                  <a:solidFill>
                    <a:schemeClr val="tx1"/>
                  </a:solidFill>
                </a:ln>
              </a:rPr>
              <a:t>Perplexity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: Balance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between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local and global aspects.</a:t>
            </a:r>
            <a:endParaRPr lang="fr-FR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97607" y="1412776"/>
            <a:ext cx="489654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Random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initialization</a:t>
            </a:r>
            <a:endParaRPr lang="fr-FR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97607" y="1844824"/>
            <a:ext cx="489654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Iterative</a:t>
            </a:r>
            <a:r>
              <a:rPr lang="fr-FR" dirty="0" smtClean="0">
                <a:ln>
                  <a:solidFill>
                    <a:schemeClr val="tx1"/>
                  </a:solidFill>
                </a:ln>
              </a:rPr>
              <a:t> </a:t>
            </a:r>
            <a:r>
              <a:rPr lang="fr-FR" dirty="0" err="1" smtClean="0">
                <a:ln>
                  <a:solidFill>
                    <a:schemeClr val="tx1"/>
                  </a:solidFill>
                </a:ln>
              </a:rPr>
              <a:t>process</a:t>
            </a:r>
            <a:endParaRPr lang="fr-FR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788" y="2713720"/>
            <a:ext cx="3266306" cy="32663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816874"/>
            <a:ext cx="3995023" cy="24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t-SNE :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for communication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21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28291" y="1404354"/>
            <a:ext cx="2053767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t-SNE </a:t>
            </a:r>
            <a:r>
              <a:rPr lang="fr-FR" sz="2400" dirty="0" err="1" smtClean="0"/>
              <a:t>permits</a:t>
            </a:r>
            <a:r>
              <a:rPr lang="fr-FR" sz="2400" dirty="0" smtClean="0"/>
              <a:t> :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899789" y="2001614"/>
            <a:ext cx="4064699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smtClean="0"/>
              <a:t>clusters </a:t>
            </a:r>
            <a:r>
              <a:rPr lang="fr-FR" dirty="0" err="1" smtClean="0"/>
              <a:t>with</a:t>
            </a:r>
            <a:r>
              <a:rPr lang="fr-FR" dirty="0" smtClean="0"/>
              <a:t> non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bounders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 smtClean="0"/>
              <a:t>Interpret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fr-FR" dirty="0" smtClean="0"/>
              <a:t> as </a:t>
            </a:r>
            <a:r>
              <a:rPr lang="fr-FR" dirty="0" err="1" smtClean="0"/>
              <a:t>badly</a:t>
            </a:r>
            <a:r>
              <a:rPr lang="fr-FR" dirty="0" smtClean="0"/>
              <a:t> </a:t>
            </a:r>
            <a:r>
              <a:rPr lang="fr-FR" dirty="0" err="1" smtClean="0"/>
              <a:t>classified</a:t>
            </a: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 smtClean="0"/>
              <a:t>Give</a:t>
            </a:r>
            <a:r>
              <a:rPr lang="fr-FR" dirty="0" smtClean="0"/>
              <a:t> an </a:t>
            </a:r>
            <a:r>
              <a:rPr lang="fr-FR" dirty="0" err="1" smtClean="0"/>
              <a:t>appealing</a:t>
            </a:r>
            <a:r>
              <a:rPr lang="fr-FR" dirty="0" smtClean="0"/>
              <a:t> 2-d </a:t>
            </a:r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08927" y="5229200"/>
            <a:ext cx="7856254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t-SNE must not </a:t>
            </a:r>
            <a:r>
              <a:rPr lang="fr-FR" sz="3600" dirty="0" err="1" smtClean="0"/>
              <a:t>be</a:t>
            </a:r>
            <a:r>
              <a:rPr lang="fr-FR" sz="3600" dirty="0" smtClean="0"/>
              <a:t> </a:t>
            </a:r>
            <a:r>
              <a:rPr lang="fr-FR" sz="3600" dirty="0" err="1" smtClean="0"/>
              <a:t>interpreted</a:t>
            </a:r>
            <a:r>
              <a:rPr lang="fr-FR" sz="3600" dirty="0" smtClean="0"/>
              <a:t> </a:t>
            </a:r>
            <a:r>
              <a:rPr lang="fr-FR" sz="3600" dirty="0" err="1" smtClean="0"/>
              <a:t>too</a:t>
            </a:r>
            <a:r>
              <a:rPr lang="fr-FR" sz="3600" dirty="0" smtClean="0"/>
              <a:t> </a:t>
            </a:r>
            <a:r>
              <a:rPr lang="fr-FR" sz="3600" dirty="0" err="1" smtClean="0"/>
              <a:t>easily</a:t>
            </a:r>
            <a:r>
              <a:rPr lang="fr-FR" sz="3600" dirty="0" smtClean="0"/>
              <a:t>!</a:t>
            </a:r>
            <a:endParaRPr lang="fr-FR" sz="36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86163"/>
            <a:ext cx="4670767" cy="28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t-SNE :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for communication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22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" y="3262672"/>
            <a:ext cx="8978390" cy="185759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33867" y="2062636"/>
            <a:ext cx="641906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t-SNE cluster sizes </a:t>
            </a:r>
            <a:r>
              <a:rPr lang="fr-FR" sz="3600" dirty="0" err="1" smtClean="0"/>
              <a:t>mean</a:t>
            </a:r>
            <a:r>
              <a:rPr lang="fr-FR" sz="3600" dirty="0" smtClean="0"/>
              <a:t> </a:t>
            </a:r>
            <a:r>
              <a:rPr lang="fr-FR" sz="3600" dirty="0" err="1" smtClean="0"/>
              <a:t>nothing</a:t>
            </a:r>
            <a:r>
              <a:rPr lang="fr-FR" sz="3600" dirty="0" smtClean="0"/>
              <a:t>!</a:t>
            </a:r>
            <a:endParaRPr lang="fr-FR" sz="36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/>
          <a:srcRect l="12348" t="6088" b="1"/>
          <a:stretch/>
        </p:blipFill>
        <p:spPr>
          <a:xfrm>
            <a:off x="7020272" y="5157192"/>
            <a:ext cx="2016223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t-SNE :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for communication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23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203085" y="1628800"/>
            <a:ext cx="6280629" cy="120032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t-SNE </a:t>
            </a:r>
            <a:r>
              <a:rPr lang="fr-FR" sz="3600" dirty="0" err="1" smtClean="0"/>
              <a:t>between</a:t>
            </a:r>
            <a:r>
              <a:rPr lang="fr-FR" sz="3600" dirty="0" smtClean="0"/>
              <a:t> cluster distances </a:t>
            </a:r>
          </a:p>
          <a:p>
            <a:pPr algn="ctr"/>
            <a:r>
              <a:rPr lang="fr-FR" sz="3600" dirty="0" err="1" smtClean="0"/>
              <a:t>mean</a:t>
            </a:r>
            <a:r>
              <a:rPr lang="fr-FR" sz="3600" dirty="0" smtClean="0"/>
              <a:t> </a:t>
            </a:r>
            <a:r>
              <a:rPr lang="fr-FR" sz="3600" dirty="0" err="1" smtClean="0"/>
              <a:t>nothing</a:t>
            </a:r>
            <a:r>
              <a:rPr lang="fr-FR" sz="3600" dirty="0" smtClean="0"/>
              <a:t>!</a:t>
            </a:r>
            <a:endParaRPr lang="fr-FR" sz="36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12348" t="6088" b="1"/>
          <a:stretch/>
        </p:blipFill>
        <p:spPr>
          <a:xfrm>
            <a:off x="7020272" y="5157192"/>
            <a:ext cx="2016223" cy="21602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3" y="3236783"/>
            <a:ext cx="8834405" cy="18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t-SNE :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for communication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24</a:t>
              </a:r>
              <a:endParaRPr lang="fr-FR" sz="1200" dirty="0"/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95817" y="1628800"/>
            <a:ext cx="6495176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t-SNE </a:t>
            </a:r>
            <a:r>
              <a:rPr lang="fr-FR" sz="3600" dirty="0" err="1" smtClean="0"/>
              <a:t>shapes</a:t>
            </a:r>
            <a:r>
              <a:rPr lang="fr-FR" sz="3600" dirty="0" smtClean="0"/>
              <a:t> </a:t>
            </a:r>
            <a:r>
              <a:rPr lang="fr-FR" sz="3600" dirty="0" err="1" smtClean="0"/>
              <a:t>may</a:t>
            </a:r>
            <a:r>
              <a:rPr lang="fr-FR" sz="3600" dirty="0" smtClean="0"/>
              <a:t> </a:t>
            </a:r>
            <a:r>
              <a:rPr lang="fr-FR" sz="3600" dirty="0" err="1" smtClean="0"/>
              <a:t>be</a:t>
            </a:r>
            <a:r>
              <a:rPr lang="fr-FR" sz="3600" dirty="0" smtClean="0"/>
              <a:t> </a:t>
            </a:r>
            <a:r>
              <a:rPr lang="fr-FR" sz="3600" dirty="0" err="1" smtClean="0"/>
              <a:t>just</a:t>
            </a:r>
            <a:r>
              <a:rPr lang="fr-FR" sz="3600" dirty="0" smtClean="0"/>
              <a:t> </a:t>
            </a:r>
            <a:r>
              <a:rPr lang="fr-FR" sz="3600" dirty="0" err="1" smtClean="0"/>
              <a:t>fantasy</a:t>
            </a:r>
            <a:r>
              <a:rPr lang="fr-FR" sz="3600" dirty="0" smtClean="0"/>
              <a:t>!</a:t>
            </a:r>
            <a:endParaRPr lang="fr-FR" sz="36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12348" t="6088" b="1"/>
          <a:stretch/>
        </p:blipFill>
        <p:spPr>
          <a:xfrm>
            <a:off x="7020272" y="5157192"/>
            <a:ext cx="2016223" cy="21602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2" y="2995211"/>
            <a:ext cx="8814229" cy="183171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705536" y="5691517"/>
            <a:ext cx="530010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/>
              <a:t>… </a:t>
            </a:r>
            <a:r>
              <a:rPr lang="fr-FR" sz="2800" dirty="0" err="1" smtClean="0"/>
              <a:t>mainly</a:t>
            </a:r>
            <a:r>
              <a:rPr lang="fr-FR" sz="2800" dirty="0" smtClean="0"/>
              <a:t> due to </a:t>
            </a:r>
            <a:r>
              <a:rPr lang="fr-FR" sz="2800" dirty="0" err="1" smtClean="0"/>
              <a:t>previous</a:t>
            </a:r>
            <a:r>
              <a:rPr lang="fr-FR" sz="2800" dirty="0" smtClean="0"/>
              <a:t> </a:t>
            </a:r>
            <a:r>
              <a:rPr lang="fr-FR" sz="2800" dirty="0" err="1" smtClean="0"/>
              <a:t>problems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576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t-SNE : Not </a:t>
            </a:r>
            <a:r>
              <a:rPr lang="fr-FR" dirty="0" err="1" smtClean="0"/>
              <a:t>conserving</a:t>
            </a:r>
            <a:r>
              <a:rPr lang="fr-FR" dirty="0" smtClean="0"/>
              <a:t> the distances : a </a:t>
            </a:r>
            <a:r>
              <a:rPr lang="fr-FR" dirty="0" err="1" smtClean="0"/>
              <a:t>matter</a:t>
            </a:r>
            <a:r>
              <a:rPr lang="fr-FR" dirty="0" smtClean="0"/>
              <a:t> of </a:t>
            </a:r>
            <a:r>
              <a:rPr lang="fr-FR" dirty="0" err="1" smtClean="0"/>
              <a:t>transparency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25</a:t>
              </a:r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6624736" cy="482084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40768"/>
            <a:ext cx="5827458" cy="46805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337936"/>
            <a:ext cx="5827458" cy="47704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06" y="1337936"/>
            <a:ext cx="5757857" cy="461134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660232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511026" y="1916832"/>
            <a:ext cx="258429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Transparency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97" y="2382084"/>
            <a:ext cx="2276793" cy="10764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7003" y="2399085"/>
            <a:ext cx="2286319" cy="75258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7996" y="2435003"/>
            <a:ext cx="2562583" cy="75258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7003" y="2360625"/>
            <a:ext cx="2438740" cy="971686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772936" y="4256087"/>
            <a:ext cx="1974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Crowding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4227707" y="4087502"/>
            <a:ext cx="412188" cy="1419300"/>
            <a:chOff x="4227707" y="4087502"/>
            <a:chExt cx="412188" cy="1419300"/>
          </a:xfrm>
        </p:grpSpPr>
        <p:sp>
          <p:nvSpPr>
            <p:cNvPr id="2" name="Ellipse 1"/>
            <p:cNvSpPr/>
            <p:nvPr/>
          </p:nvSpPr>
          <p:spPr>
            <a:xfrm>
              <a:off x="4408509" y="4087502"/>
              <a:ext cx="231386" cy="2776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4227707" y="5229200"/>
              <a:ext cx="231386" cy="2776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491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01" y="5904656"/>
            <a:ext cx="6746663" cy="764704"/>
          </a:xfrm>
        </p:spPr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9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5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46" name="Groupe 45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27</a:t>
              </a:r>
            </a:p>
          </p:txBody>
        </p:sp>
      </p:grpSp>
      <p:sp>
        <p:nvSpPr>
          <p:cNvPr id="49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74801" y="1340768"/>
            <a:ext cx="6937198" cy="34163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of </a:t>
            </a:r>
            <a:r>
              <a:rPr lang="fr-FR" dirty="0" err="1" smtClean="0"/>
              <a:t>representation</a:t>
            </a:r>
            <a:r>
              <a:rPr lang="fr-FR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PCA 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rgbClr val="0070C0"/>
                </a:solidFill>
              </a:rPr>
              <a:t>Interpretable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from</a:t>
            </a:r>
            <a:r>
              <a:rPr lang="fr-FR" dirty="0" smtClean="0">
                <a:solidFill>
                  <a:srgbClr val="0070C0"/>
                </a:solidFill>
              </a:rPr>
              <a:t> A to Z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C00000"/>
                </a:solidFill>
              </a:rPr>
              <a:t>Not </a:t>
            </a:r>
            <a:r>
              <a:rPr lang="fr-FR" dirty="0" err="1" smtClean="0">
                <a:solidFill>
                  <a:srgbClr val="C00000"/>
                </a:solidFill>
              </a:rPr>
              <a:t>strong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enough</a:t>
            </a:r>
            <a:r>
              <a:rPr lang="fr-FR" dirty="0" smtClean="0">
                <a:solidFill>
                  <a:srgbClr val="C00000"/>
                </a:solidFill>
              </a:rPr>
              <a:t> for </a:t>
            </a:r>
            <a:r>
              <a:rPr lang="fr-FR" dirty="0" err="1" smtClean="0">
                <a:solidFill>
                  <a:srgbClr val="C00000"/>
                </a:solidFill>
              </a:rPr>
              <a:t>too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complex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datasets</a:t>
            </a:r>
            <a:endParaRPr lang="fr-FR" dirty="0" smtClean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rgbClr val="C00000"/>
                </a:solidFill>
              </a:rPr>
              <a:t>Difficult</a:t>
            </a:r>
            <a:r>
              <a:rPr lang="fr-FR" dirty="0" smtClean="0">
                <a:solidFill>
                  <a:srgbClr val="C00000"/>
                </a:solidFill>
              </a:rPr>
              <a:t> for communication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t-SNE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70C0"/>
                </a:solidFill>
              </a:rPr>
              <a:t>Flexible : </a:t>
            </a:r>
            <a:r>
              <a:rPr lang="fr-FR" dirty="0" err="1" smtClean="0">
                <a:solidFill>
                  <a:srgbClr val="0070C0"/>
                </a:solidFill>
              </a:rPr>
              <a:t>fill</a:t>
            </a:r>
            <a:r>
              <a:rPr lang="fr-FR" dirty="0" smtClean="0">
                <a:solidFill>
                  <a:srgbClr val="0070C0"/>
                </a:solidFill>
              </a:rPr>
              <a:t> 2 dimensions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rgbClr val="0070C0"/>
                </a:solidFill>
              </a:rPr>
              <a:t>Strong</a:t>
            </a:r>
            <a:r>
              <a:rPr lang="fr-FR" dirty="0" smtClean="0">
                <a:solidFill>
                  <a:srgbClr val="0070C0"/>
                </a:solidFill>
              </a:rPr>
              <a:t> to non </a:t>
            </a:r>
            <a:r>
              <a:rPr lang="fr-FR" dirty="0" err="1" smtClean="0">
                <a:solidFill>
                  <a:srgbClr val="0070C0"/>
                </a:solidFill>
              </a:rPr>
              <a:t>linear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relashionships</a:t>
            </a:r>
            <a:endParaRPr lang="fr-FR" dirty="0" smtClean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C00000"/>
                </a:solidFill>
              </a:rPr>
              <a:t>Relative distances/positions not </a:t>
            </a:r>
            <a:r>
              <a:rPr lang="fr-FR" dirty="0" err="1" smtClean="0">
                <a:solidFill>
                  <a:srgbClr val="C00000"/>
                </a:solidFill>
              </a:rPr>
              <a:t>interpretable</a:t>
            </a:r>
            <a:endParaRPr lang="fr-FR" dirty="0" smtClean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err="1" smtClean="0">
                <a:solidFill>
                  <a:srgbClr val="C00000"/>
                </a:solidFill>
              </a:rPr>
              <a:t>Crowding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rgbClr val="C00000"/>
                </a:solidFill>
              </a:rPr>
              <a:t>effect</a:t>
            </a:r>
            <a:r>
              <a:rPr lang="fr-FR" dirty="0" smtClean="0">
                <a:solidFill>
                  <a:srgbClr val="C00000"/>
                </a:solidFill>
              </a:rPr>
              <a:t> not </a:t>
            </a:r>
            <a:r>
              <a:rPr lang="fr-FR" dirty="0" err="1" smtClean="0">
                <a:solidFill>
                  <a:srgbClr val="C00000"/>
                </a:solidFill>
              </a:rPr>
              <a:t>solved</a:t>
            </a:r>
            <a:endParaRPr lang="fr-FR" dirty="0" smtClean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74801" y="5013176"/>
            <a:ext cx="693719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fr-FR" dirty="0" smtClean="0"/>
              <a:t>Watch out </a:t>
            </a:r>
            <a:r>
              <a:rPr lang="fr-FR" dirty="0" err="1" smtClean="0"/>
              <a:t>naive</a:t>
            </a:r>
            <a:r>
              <a:rPr lang="fr-FR" dirty="0" smtClean="0"/>
              <a:t> conclusions !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444208" y="5611637"/>
            <a:ext cx="136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32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Single-</a:t>
            </a:r>
            <a:r>
              <a:rPr lang="fr-FR" dirty="0" err="1" smtClean="0"/>
              <a:t>Cell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r>
              <a:rPr lang="fr-FR" dirty="0" smtClean="0"/>
              <a:t> &amp; </a:t>
            </a:r>
            <a:r>
              <a:rPr lang="fr-FR" dirty="0" err="1" smtClean="0"/>
              <a:t>methods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3325"/>
            <a:ext cx="9173518" cy="68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References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624736"/>
            <a:ext cx="104259" cy="260648"/>
          </a:xfrm>
          <a:prstGeom prst="rect">
            <a:avLst/>
          </a:prstGeom>
        </p:spPr>
      </p:pic>
      <p:sp>
        <p:nvSpPr>
          <p:cNvPr id="11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28</a:t>
              </a:r>
              <a:endParaRPr lang="fr-FR" sz="1200" dirty="0"/>
            </a:p>
          </p:txBody>
        </p:sp>
      </p:grpSp>
      <p:sp>
        <p:nvSpPr>
          <p:cNvPr id="16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90" y="1219540"/>
            <a:ext cx="6914694" cy="50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 </a:t>
            </a:r>
            <a:r>
              <a:rPr lang="fr-FR" dirty="0" err="1" smtClean="0"/>
              <a:t>handy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624736"/>
            <a:ext cx="104259" cy="260648"/>
          </a:xfrm>
          <a:prstGeom prst="rect">
            <a:avLst/>
          </a:prstGeom>
        </p:spPr>
      </p:pic>
      <p:grpSp>
        <p:nvGrpSpPr>
          <p:cNvPr id="42" name="Groupe 41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6" name="ZoneTexte 45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5</a:t>
              </a:r>
              <a:endParaRPr lang="fr-FR" sz="1200" dirty="0"/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471678" y="1817929"/>
            <a:ext cx="322735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, </a:t>
            </a:r>
            <a:r>
              <a:rPr lang="fr-FR" dirty="0" err="1" smtClean="0"/>
              <a:t>technology</a:t>
            </a:r>
            <a:r>
              <a:rPr lang="fr-FR" dirty="0" smtClean="0"/>
              <a:t> : </a:t>
            </a:r>
            <a:r>
              <a:rPr lang="fr-FR" b="1" dirty="0" smtClean="0"/>
              <a:t>10x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29568"/>
            <a:ext cx="4099337" cy="263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75746" y="4187301"/>
            <a:ext cx="3392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PBMC Single-</a:t>
            </a:r>
            <a:r>
              <a:rPr lang="fr-FR" dirty="0" err="1" smtClean="0"/>
              <a:t>Cell</a:t>
            </a:r>
            <a:r>
              <a:rPr lang="fr-FR" dirty="0" smtClean="0"/>
              <a:t> RNA </a:t>
            </a:r>
            <a:r>
              <a:rPr lang="fr-FR" dirty="0" err="1" smtClean="0"/>
              <a:t>sequences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36" y="3296307"/>
            <a:ext cx="5364596" cy="220717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necteur droit avec flèche 10"/>
          <p:cNvCxnSpPr>
            <a:stCxn id="6" idx="3"/>
          </p:cNvCxnSpPr>
          <p:nvPr/>
        </p:nvCxnSpPr>
        <p:spPr>
          <a:xfrm>
            <a:off x="3699036" y="2002595"/>
            <a:ext cx="1845072" cy="153629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8" idx="3"/>
          </p:cNvCxnSpPr>
          <p:nvPr/>
        </p:nvCxnSpPr>
        <p:spPr>
          <a:xfrm>
            <a:off x="3468021" y="4371967"/>
            <a:ext cx="1247995" cy="26079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96" y="1057547"/>
            <a:ext cx="30194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 </a:t>
            </a:r>
            <a:r>
              <a:rPr lang="fr-FR" dirty="0" err="1" smtClean="0"/>
              <a:t>handy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>
          <a:xfrm>
            <a:off x="2123728" y="6597352"/>
            <a:ext cx="1080120" cy="260648"/>
          </a:xfrm>
        </p:spPr>
        <p:txBody>
          <a:bodyPr/>
          <a:lstStyle/>
          <a:p>
            <a:pPr algn="ctr"/>
            <a:r>
              <a:rPr lang="fr-FR" dirty="0" smtClean="0"/>
              <a:t>7/4/2017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239852" y="6597352"/>
            <a:ext cx="1908212" cy="260648"/>
          </a:xfrm>
        </p:spPr>
        <p:txBody>
          <a:bodyPr/>
          <a:lstStyle/>
          <a:p>
            <a:pPr algn="ctr"/>
            <a:r>
              <a:rPr lang="fr-FR" dirty="0" smtClean="0"/>
              <a:t>PCA &amp; t-SNE </a:t>
            </a:r>
            <a:r>
              <a:rPr lang="fr-FR" dirty="0" err="1" smtClean="0"/>
              <a:t>Visualizations</a:t>
            </a:r>
            <a:endParaRPr lang="fr-FR" dirty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624736"/>
            <a:ext cx="104259" cy="260648"/>
          </a:xfrm>
          <a:prstGeom prst="rect">
            <a:avLst/>
          </a:prstGeom>
        </p:spPr>
      </p:pic>
      <p:grpSp>
        <p:nvGrpSpPr>
          <p:cNvPr id="42" name="Groupe 41"/>
          <p:cNvGrpSpPr/>
          <p:nvPr/>
        </p:nvGrpSpPr>
        <p:grpSpPr>
          <a:xfrm>
            <a:off x="5148064" y="6608385"/>
            <a:ext cx="576064" cy="276999"/>
            <a:chOff x="5148064" y="6608385"/>
            <a:chExt cx="576064" cy="276999"/>
          </a:xfrm>
        </p:grpSpPr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8064" y="6624736"/>
              <a:ext cx="104259" cy="260648"/>
            </a:xfrm>
            <a:prstGeom prst="rect">
              <a:avLst/>
            </a:prstGeom>
          </p:spPr>
        </p:pic>
        <p:sp>
          <p:nvSpPr>
            <p:cNvPr id="46" name="ZoneTexte 45"/>
            <p:cNvSpPr txBox="1"/>
            <p:nvPr/>
          </p:nvSpPr>
          <p:spPr>
            <a:xfrm>
              <a:off x="5364088" y="6608385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6</a:t>
              </a:r>
              <a:endParaRPr lang="fr-FR" sz="1200" dirty="0"/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60288"/>
            <a:ext cx="223676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38" y="977663"/>
            <a:ext cx="3019425" cy="3905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700808"/>
            <a:ext cx="5348507" cy="1190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458432" y="1451389"/>
            <a:ext cx="375352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Immune population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b="1" u="sng" dirty="0" smtClean="0"/>
              <a:t>1 </a:t>
            </a:r>
            <a:r>
              <a:rPr lang="fr-FR" b="1" u="sng" dirty="0" err="1" smtClean="0"/>
              <a:t>donor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3645024"/>
            <a:ext cx="8833857" cy="508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/>
          <p:cNvSpPr txBox="1"/>
          <p:nvPr/>
        </p:nvSpPr>
        <p:spPr>
          <a:xfrm>
            <a:off x="458432" y="3212976"/>
            <a:ext cx="591969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… </a:t>
            </a:r>
            <a:r>
              <a:rPr lang="fr-FR" dirty="0" err="1" smtClean="0"/>
              <a:t>Cells</a:t>
            </a:r>
            <a:r>
              <a:rPr lang="fr-FR" dirty="0" smtClean="0"/>
              <a:t> </a:t>
            </a:r>
            <a:r>
              <a:rPr lang="fr-FR" dirty="0" err="1" smtClean="0"/>
              <a:t>labellised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u="sng" dirty="0" err="1" smtClean="0"/>
              <a:t>purified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subpopulation</a:t>
            </a:r>
            <a:r>
              <a:rPr lang="fr-FR" b="1" u="sng" dirty="0" smtClean="0"/>
              <a:t> of </a:t>
            </a:r>
            <a:r>
              <a:rPr lang="fr-FR" b="1" u="sng" dirty="0" err="1" smtClean="0"/>
              <a:t>PBMCs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92" y="4293096"/>
            <a:ext cx="8118514" cy="1107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ZoneTexte 12"/>
          <p:cNvSpPr txBox="1"/>
          <p:nvPr/>
        </p:nvSpPr>
        <p:spPr>
          <a:xfrm>
            <a:off x="251520" y="5530006"/>
            <a:ext cx="3312368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course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4 populations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300 </a:t>
            </a:r>
            <a:r>
              <a:rPr lang="fr-FR" dirty="0" err="1" smtClean="0"/>
              <a:t>cells</a:t>
            </a:r>
            <a:r>
              <a:rPr lang="fr-FR" dirty="0" smtClean="0"/>
              <a:t> per population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4211960" y="5773754"/>
            <a:ext cx="381642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0070C0"/>
                </a:solidFill>
              </a:rPr>
              <a:t>CD 34	</a:t>
            </a:r>
            <a:r>
              <a:rPr lang="fr-FR" sz="2400" b="1" dirty="0" smtClean="0">
                <a:solidFill>
                  <a:srgbClr val="00B050"/>
                </a:solidFill>
              </a:rPr>
              <a:t>CD 14</a:t>
            </a:r>
            <a:r>
              <a:rPr lang="fr-FR" sz="2400" b="1" dirty="0" smtClean="0">
                <a:solidFill>
                  <a:srgbClr val="0070C0"/>
                </a:solidFill>
              </a:rPr>
              <a:t>	</a:t>
            </a:r>
            <a:r>
              <a:rPr lang="fr-FR" sz="2400" b="1" dirty="0" smtClean="0">
                <a:solidFill>
                  <a:schemeClr val="accent4">
                    <a:lumMod val="75000"/>
                  </a:schemeClr>
                </a:solidFill>
              </a:rPr>
              <a:t>CD 56</a:t>
            </a:r>
            <a:r>
              <a:rPr lang="fr-FR" sz="2400" b="1" dirty="0" smtClean="0">
                <a:solidFill>
                  <a:srgbClr val="0070C0"/>
                </a:solidFill>
              </a:rPr>
              <a:t>	</a:t>
            </a:r>
            <a:r>
              <a:rPr lang="fr-FR" sz="2400" b="1" dirty="0" smtClean="0">
                <a:solidFill>
                  <a:srgbClr val="FF0000"/>
                </a:solidFill>
              </a:rPr>
              <a:t>B </a:t>
            </a:r>
            <a:r>
              <a:rPr lang="fr-FR" sz="2400" b="1" dirty="0" err="1" smtClean="0">
                <a:solidFill>
                  <a:srgbClr val="FF0000"/>
                </a:solidFill>
              </a:rPr>
              <a:t>cells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2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01" y="5904656"/>
            <a:ext cx="5954575" cy="764704"/>
          </a:xfrm>
        </p:spPr>
        <p:txBody>
          <a:bodyPr>
            <a:normAutofit/>
          </a:bodyPr>
          <a:lstStyle/>
          <a:p>
            <a:r>
              <a:rPr lang="fr-FR" dirty="0" smtClean="0"/>
              <a:t>Single-</a:t>
            </a:r>
            <a:r>
              <a:rPr lang="fr-FR" dirty="0" err="1" smtClean="0"/>
              <a:t>cell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Structure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8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" y="-1"/>
            <a:ext cx="91037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75"/>
            <a:ext cx="9136577" cy="68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01" y="5904656"/>
            <a:ext cx="5954575" cy="764704"/>
          </a:xfrm>
        </p:spPr>
        <p:txBody>
          <a:bodyPr>
            <a:normAutofit/>
          </a:bodyPr>
          <a:lstStyle/>
          <a:p>
            <a:r>
              <a:rPr lang="fr-FR" dirty="0" smtClean="0"/>
              <a:t>Single-</a:t>
            </a:r>
            <a:r>
              <a:rPr lang="fr-FR" dirty="0" err="1" smtClean="0"/>
              <a:t>cell</a:t>
            </a:r>
            <a:r>
              <a:rPr lang="fr-FR" dirty="0" smtClean="0"/>
              <a:t> RNA-</a:t>
            </a:r>
            <a:r>
              <a:rPr lang="fr-FR" dirty="0" err="1" smtClean="0"/>
              <a:t>Seq</a:t>
            </a:r>
            <a:r>
              <a:rPr lang="fr-FR" dirty="0" smtClean="0"/>
              <a:t> : </a:t>
            </a:r>
            <a:r>
              <a:rPr lang="fr-FR" dirty="0" err="1" smtClean="0"/>
              <a:t>Prepare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_jau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Thème_jaune</Template>
  <TotalTime>4577</TotalTime>
  <Words>832</Words>
  <Application>Microsoft Office PowerPoint</Application>
  <PresentationFormat>Affichage à l'écran (4:3)</PresentationFormat>
  <Paragraphs>237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Arial Narrow</vt:lpstr>
      <vt:lpstr>Calibri</vt:lpstr>
      <vt:lpstr>Wingdings</vt:lpstr>
      <vt:lpstr>Thème_jaune</vt:lpstr>
      <vt:lpstr>Présentation PowerPoint</vt:lpstr>
      <vt:lpstr>Single-cell RNA-Seq Overview</vt:lpstr>
      <vt:lpstr>Single-Cell RNA-Seq theory &amp; methods</vt:lpstr>
      <vt:lpstr>An handy dataset</vt:lpstr>
      <vt:lpstr>An handy dataset</vt:lpstr>
      <vt:lpstr>Single-cell RNA-Seq Dataset Structure</vt:lpstr>
      <vt:lpstr>Présentation PowerPoint</vt:lpstr>
      <vt:lpstr>Présentation PowerPoint</vt:lpstr>
      <vt:lpstr>Single-cell RNA-Seq : Prepare datasets</vt:lpstr>
      <vt:lpstr>Prepare datasets</vt:lpstr>
      <vt:lpstr>Prepare datasets</vt:lpstr>
      <vt:lpstr>Single-cell RNA-Seq : Visualization  &amp; Communication</vt:lpstr>
      <vt:lpstr>Visualize Single-Cell RNA-Seq</vt:lpstr>
      <vt:lpstr>Ven diagramm as a first analysis tool</vt:lpstr>
      <vt:lpstr>PCA for scRNA-Seq data visualization &amp; interpretation</vt:lpstr>
      <vt:lpstr>PCA for scRNA-Seq data visualization &amp; interpretation</vt:lpstr>
      <vt:lpstr>PCA for scRNA-Seq data : where to stop ?</vt:lpstr>
      <vt:lpstr>PCA for scRNA-Seq data : where to stop ?</vt:lpstr>
      <vt:lpstr>PCA for scRNA-Seq data : where to stop ?</vt:lpstr>
      <vt:lpstr>PCA for scRNA-Seq data : In a nutschell ?</vt:lpstr>
      <vt:lpstr>PCA for scRNA-Seq data : In a nutschell ?</vt:lpstr>
      <vt:lpstr>t-SNE : A visualization object for communication</vt:lpstr>
      <vt:lpstr>t-SNE : A visualization object for communication</vt:lpstr>
      <vt:lpstr>t-SNE : A visualization object for communication</vt:lpstr>
      <vt:lpstr>t-SNE : A visualization object for communication</vt:lpstr>
      <vt:lpstr>t-SNE : A visualization object for communication</vt:lpstr>
      <vt:lpstr>t-SNE : Not conserving the distances : a matter of transparency!</vt:lpstr>
      <vt:lpstr>Conclusion</vt:lpstr>
      <vt:lpstr>Conclusion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Ciara Duffy</dc:creator>
  <cp:lastModifiedBy>LORENZO Hadrien</cp:lastModifiedBy>
  <cp:revision>155</cp:revision>
  <dcterms:created xsi:type="dcterms:W3CDTF">2017-05-24T12:58:18Z</dcterms:created>
  <dcterms:modified xsi:type="dcterms:W3CDTF">2018-11-26T13:23:08Z</dcterms:modified>
</cp:coreProperties>
</file>